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357" r:id="rId3"/>
    <p:sldId id="351" r:id="rId4"/>
    <p:sldId id="340" r:id="rId5"/>
    <p:sldId id="352" r:id="rId6"/>
    <p:sldId id="353" r:id="rId7"/>
    <p:sldId id="354" r:id="rId8"/>
    <p:sldId id="355" r:id="rId9"/>
    <p:sldId id="356" r:id="rId10"/>
    <p:sldId id="298" r:id="rId11"/>
  </p:sldIdLst>
  <p:sldSz cx="9144000" cy="6858000" type="screen4x3"/>
  <p:notesSz cx="6807200" cy="9939338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D565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6404" autoAdjust="0"/>
  </p:normalViewPr>
  <p:slideViewPr>
    <p:cSldViewPr>
      <p:cViewPr varScale="1">
        <p:scale>
          <a:sx n="108" d="100"/>
          <a:sy n="108" d="100"/>
        </p:scale>
        <p:origin x="2058" y="72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5839" y="9440648"/>
            <a:ext cx="2949786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59" tIns="45779" rIns="91559" bIns="45779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7288" cy="372745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722" y="4722912"/>
            <a:ext cx="5447336" cy="4474427"/>
          </a:xfrm>
          <a:noFill/>
          <a:ln/>
        </p:spPr>
        <p:txBody>
          <a:bodyPr lIns="91584" tIns="45792" rIns="91584" bIns="45792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8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3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20" Type="http://schemas.openxmlformats.org/officeDocument/2006/relationships/image" Target="../media/image6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66.emf"/><Relationship Id="rId4" Type="http://schemas.openxmlformats.org/officeDocument/2006/relationships/image" Target="../media/image67.jpeg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11" Type="http://schemas.openxmlformats.org/officeDocument/2006/relationships/image" Target="../media/image70.jpeg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69.jpeg"/><Relationship Id="rId9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oleObject" Target="../embeddings/oleObject31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32.bin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72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40.bin"/><Relationship Id="rId3" Type="http://schemas.openxmlformats.org/officeDocument/2006/relationships/image" Target="../media/image74.jpeg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75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73.png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7"/>
            <a:ext cx="9144000" cy="1161224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4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0" y="4221089"/>
            <a:ext cx="653263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4221091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4" y="4221089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4221095"/>
            <a:ext cx="460088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4" y="4221095"/>
            <a:ext cx="43550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9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9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9"/>
            <a:ext cx="441238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4221095"/>
            <a:ext cx="439452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4221089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9"/>
            <a:ext cx="309178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7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9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6" y="4221089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61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7" y="4962453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4962461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4962461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4962459"/>
            <a:ext cx="45588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6" y="4962987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9"/>
            <a:ext cx="444814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29"/>
            <a:ext cx="452588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4" y="4961931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4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4961929"/>
            <a:ext cx="451576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7" y="4978373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7" y="4961936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/>
              <a:t>ПО РИСКУ ВОЗНИКНОВЕНИЯ ПРИРОДНЫХ ПОЖАРОВ НА ТЕРРИТОРИИ КРАСНОДАРСКОГО КРАЯ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32778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 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своевременное реагирование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ответственных должностных лиц от городских и сельских поселений </a:t>
            </a:r>
            <a:b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возникающие термические аномалии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мобильном приложении «Термические точки».</a:t>
            </a:r>
            <a:endParaRPr lang="ru-RU" sz="1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2772" y="707698"/>
            <a:ext cx="9131228" cy="6148127"/>
          </a:xfrm>
          <a:prstGeom prst="rect">
            <a:avLst/>
          </a:prstGeom>
          <a:solidFill>
            <a:srgbClr val="FFC000">
              <a:alpha val="6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9" name="Freeform 266"/>
          <p:cNvSpPr>
            <a:spLocks/>
          </p:cNvSpPr>
          <p:nvPr/>
        </p:nvSpPr>
        <p:spPr bwMode="auto">
          <a:xfrm rot="21334256">
            <a:off x="5516747" y="4704687"/>
            <a:ext cx="713760" cy="1916521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52" name="Rectangle 712"/>
          <p:cNvSpPr>
            <a:spLocks noChangeArrowheads="1"/>
          </p:cNvSpPr>
          <p:nvPr/>
        </p:nvSpPr>
        <p:spPr bwMode="auto">
          <a:xfrm rot="21334256">
            <a:off x="5759727" y="1439467"/>
            <a:ext cx="65" cy="36933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246" y="4725"/>
            <a:ext cx="9136941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ДЕЙСТВУЮЩИЕ  КЛАССЫ  </a:t>
            </a:r>
            <a:r>
              <a:rPr lang="ru-RU" sz="1200" dirty="0"/>
              <a:t>ПОЖАРНОЙ ОПАСНОСТИ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 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24.08-25.08.2023)</a:t>
            </a:r>
            <a:endParaRPr lang="ru-RU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039084" y="2004268"/>
            <a:ext cx="2096611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" y="824525"/>
            <a:ext cx="2388200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027115" y="852211"/>
            <a:ext cx="2096611" cy="1159369"/>
            <a:chOff x="7016625" y="845335"/>
            <a:chExt cx="2096611" cy="1159369"/>
          </a:xfrm>
        </p:grpSpPr>
        <p:grpSp>
          <p:nvGrpSpPr>
            <p:cNvPr id="188" name="Группа 2"/>
            <p:cNvGrpSpPr>
              <a:grpSpLocks/>
            </p:cNvGrpSpPr>
            <p:nvPr/>
          </p:nvGrpSpPr>
          <p:grpSpPr bwMode="auto">
            <a:xfrm>
              <a:off x="7016625" y="845335"/>
              <a:ext cx="2096611" cy="1159369"/>
              <a:chOff x="3881365" y="5911948"/>
              <a:chExt cx="2016675" cy="581166"/>
            </a:xfrm>
            <a:solidFill>
              <a:schemeClr val="bg1"/>
            </a:solidFill>
          </p:grpSpPr>
          <p:sp>
            <p:nvSpPr>
              <p:cNvPr id="193" name="Прямоугольник 192"/>
              <p:cNvSpPr/>
              <p:nvPr/>
            </p:nvSpPr>
            <p:spPr bwMode="auto">
              <a:xfrm>
                <a:off x="3881365" y="5911948"/>
                <a:ext cx="2016675" cy="58116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189" name="Rectangle 197"/>
            <p:cNvSpPr>
              <a:spLocks noChangeArrowheads="1"/>
            </p:cNvSpPr>
            <p:nvPr/>
          </p:nvSpPr>
          <p:spPr bwMode="auto">
            <a:xfrm>
              <a:off x="7621060" y="1400180"/>
              <a:ext cx="209966" cy="157277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0" name="Rectangle 201"/>
            <p:cNvSpPr>
              <a:spLocks noChangeArrowheads="1"/>
            </p:cNvSpPr>
            <p:nvPr/>
          </p:nvSpPr>
          <p:spPr bwMode="auto">
            <a:xfrm>
              <a:off x="7618825" y="1643056"/>
              <a:ext cx="209966" cy="16008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191" name="Text Box 202"/>
            <p:cNvSpPr txBox="1">
              <a:spLocks noChangeArrowheads="1"/>
            </p:cNvSpPr>
            <p:nvPr/>
          </p:nvSpPr>
          <p:spPr bwMode="auto">
            <a:xfrm>
              <a:off x="7921881" y="1323066"/>
              <a:ext cx="864433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192" name="Text Box 208"/>
            <p:cNvSpPr txBox="1">
              <a:spLocks noChangeArrowheads="1"/>
            </p:cNvSpPr>
            <p:nvPr/>
          </p:nvSpPr>
          <p:spPr bwMode="auto">
            <a:xfrm>
              <a:off x="7906222" y="1557577"/>
              <a:ext cx="864433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</p:grpSp>
      <p:graphicFrame>
        <p:nvGraphicFramePr>
          <p:cNvPr id="154" name="Таблица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506001"/>
              </p:ext>
            </p:extLst>
          </p:nvPr>
        </p:nvGraphicFramePr>
        <p:xfrm>
          <a:off x="0" y="5330767"/>
          <a:ext cx="3059832" cy="1482609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329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класса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55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 Белореченский, Апшеронский,  Мостовской, Щербиновский, Ейский, Приморско-Ахтарский, Кущевский, Крыловской, Павловский, Славянский, Калининский, Красноармейский, Туапсинский районы.</a:t>
                      </a:r>
                      <a:endParaRPr lang="ru-RU" sz="1200" u="none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6" name="Rectangle 865"/>
          <p:cNvSpPr>
            <a:spLocks noChangeArrowheads="1"/>
          </p:cNvSpPr>
          <p:nvPr/>
        </p:nvSpPr>
        <p:spPr bwMode="auto">
          <a:xfrm rot="21334256">
            <a:off x="3869227" y="2389508"/>
            <a:ext cx="7806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Freeform 246"/>
          <p:cNvSpPr>
            <a:spLocks noEditPoints="1"/>
          </p:cNvSpPr>
          <p:nvPr/>
        </p:nvSpPr>
        <p:spPr bwMode="auto">
          <a:xfrm rot="21334256">
            <a:off x="1497959" y="4023035"/>
            <a:ext cx="989397" cy="900426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86" name="Freeform 281"/>
          <p:cNvSpPr>
            <a:spLocks noEditPoints="1"/>
          </p:cNvSpPr>
          <p:nvPr/>
        </p:nvSpPr>
        <p:spPr bwMode="auto">
          <a:xfrm rot="21334256">
            <a:off x="996576" y="3577279"/>
            <a:ext cx="1527628" cy="764433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87" name="Freeform 248"/>
          <p:cNvSpPr>
            <a:spLocks/>
          </p:cNvSpPr>
          <p:nvPr/>
        </p:nvSpPr>
        <p:spPr bwMode="auto">
          <a:xfrm rot="21442713">
            <a:off x="5620920" y="2221460"/>
            <a:ext cx="1012743" cy="1185000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88" name="Полилиния 387"/>
          <p:cNvSpPr>
            <a:spLocks/>
          </p:cNvSpPr>
          <p:nvPr/>
        </p:nvSpPr>
        <p:spPr bwMode="auto">
          <a:xfrm rot="21334256">
            <a:off x="3172813" y="4146884"/>
            <a:ext cx="898372" cy="118476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89" name="Полилиния 388"/>
          <p:cNvSpPr>
            <a:spLocks/>
          </p:cNvSpPr>
          <p:nvPr/>
        </p:nvSpPr>
        <p:spPr bwMode="auto">
          <a:xfrm rot="21334256">
            <a:off x="3524163" y="3963463"/>
            <a:ext cx="898372" cy="498631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0" name="Freeform 245"/>
          <p:cNvSpPr>
            <a:spLocks/>
          </p:cNvSpPr>
          <p:nvPr/>
        </p:nvSpPr>
        <p:spPr bwMode="auto">
          <a:xfrm rot="21334256">
            <a:off x="2711380" y="4019410"/>
            <a:ext cx="864732" cy="118476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1" name="Freeform 247"/>
          <p:cNvSpPr>
            <a:spLocks/>
          </p:cNvSpPr>
          <p:nvPr/>
        </p:nvSpPr>
        <p:spPr bwMode="auto">
          <a:xfrm rot="21334256">
            <a:off x="4244674" y="4891918"/>
            <a:ext cx="1148606" cy="145934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2" name="Freeform 249"/>
          <p:cNvSpPr>
            <a:spLocks/>
          </p:cNvSpPr>
          <p:nvPr/>
        </p:nvSpPr>
        <p:spPr bwMode="auto">
          <a:xfrm rot="21334256">
            <a:off x="4510046" y="4051658"/>
            <a:ext cx="730174" cy="114149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3" name="Freeform 250"/>
          <p:cNvSpPr>
            <a:spLocks/>
          </p:cNvSpPr>
          <p:nvPr/>
        </p:nvSpPr>
        <p:spPr bwMode="auto">
          <a:xfrm rot="21334256">
            <a:off x="3337904" y="2734866"/>
            <a:ext cx="1216958" cy="61401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4" name="Freeform 251"/>
          <p:cNvSpPr>
            <a:spLocks/>
          </p:cNvSpPr>
          <p:nvPr/>
        </p:nvSpPr>
        <p:spPr bwMode="auto">
          <a:xfrm rot="21334256">
            <a:off x="4415288" y="2890713"/>
            <a:ext cx="837030" cy="960177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5" name="Freeform 252"/>
          <p:cNvSpPr>
            <a:spLocks/>
          </p:cNvSpPr>
          <p:nvPr/>
        </p:nvSpPr>
        <p:spPr bwMode="auto">
          <a:xfrm rot="21334256">
            <a:off x="5197594" y="3621760"/>
            <a:ext cx="1064591" cy="735589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Freeform 253"/>
          <p:cNvSpPr>
            <a:spLocks/>
          </p:cNvSpPr>
          <p:nvPr/>
        </p:nvSpPr>
        <p:spPr bwMode="auto">
          <a:xfrm rot="21334256">
            <a:off x="3443133" y="3635321"/>
            <a:ext cx="1125931" cy="7191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8" name="Freeform 255"/>
          <p:cNvSpPr>
            <a:spLocks noEditPoints="1"/>
          </p:cNvSpPr>
          <p:nvPr/>
        </p:nvSpPr>
        <p:spPr bwMode="auto">
          <a:xfrm rot="21334256">
            <a:off x="5182501" y="3237083"/>
            <a:ext cx="975545" cy="630502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9" name="Freeform 256"/>
          <p:cNvSpPr>
            <a:spLocks/>
          </p:cNvSpPr>
          <p:nvPr/>
        </p:nvSpPr>
        <p:spPr bwMode="auto">
          <a:xfrm rot="21334256">
            <a:off x="2638004" y="3067950"/>
            <a:ext cx="1187276" cy="106114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0" name="Freeform 257"/>
          <p:cNvSpPr>
            <a:spLocks/>
          </p:cNvSpPr>
          <p:nvPr/>
        </p:nvSpPr>
        <p:spPr bwMode="auto">
          <a:xfrm rot="21334256">
            <a:off x="3103826" y="2121331"/>
            <a:ext cx="1405406" cy="1077138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1" name="Freeform 258"/>
          <p:cNvSpPr>
            <a:spLocks/>
          </p:cNvSpPr>
          <p:nvPr/>
        </p:nvSpPr>
        <p:spPr bwMode="auto">
          <a:xfrm rot="21334256">
            <a:off x="4007203" y="3056927"/>
            <a:ext cx="726218" cy="976660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2" name="Freeform 259"/>
          <p:cNvSpPr>
            <a:spLocks/>
          </p:cNvSpPr>
          <p:nvPr/>
        </p:nvSpPr>
        <p:spPr bwMode="auto">
          <a:xfrm rot="21334256">
            <a:off x="2767183" y="3360978"/>
            <a:ext cx="975545" cy="1104410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4" name="Freeform 261"/>
          <p:cNvSpPr>
            <a:spLocks/>
          </p:cNvSpPr>
          <p:nvPr/>
        </p:nvSpPr>
        <p:spPr bwMode="auto">
          <a:xfrm rot="21334256">
            <a:off x="2183705" y="4007035"/>
            <a:ext cx="1011163" cy="90042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5" name="Freeform 262"/>
          <p:cNvSpPr>
            <a:spLocks/>
          </p:cNvSpPr>
          <p:nvPr/>
        </p:nvSpPr>
        <p:spPr bwMode="auto">
          <a:xfrm rot="21334256">
            <a:off x="5056312" y="3944047"/>
            <a:ext cx="1197170" cy="1040534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7" name="Freeform 264"/>
          <p:cNvSpPr>
            <a:spLocks noEditPoints="1"/>
          </p:cNvSpPr>
          <p:nvPr/>
        </p:nvSpPr>
        <p:spPr bwMode="auto">
          <a:xfrm rot="21334256">
            <a:off x="5803761" y="4601284"/>
            <a:ext cx="714344" cy="1386694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8" name="Freeform 265"/>
          <p:cNvSpPr>
            <a:spLocks noEditPoints="1"/>
          </p:cNvSpPr>
          <p:nvPr/>
        </p:nvSpPr>
        <p:spPr bwMode="auto">
          <a:xfrm rot="21334256">
            <a:off x="3913183" y="2051627"/>
            <a:ext cx="872647" cy="892182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0" name="Freeform 267"/>
          <p:cNvSpPr>
            <a:spLocks noEditPoints="1"/>
          </p:cNvSpPr>
          <p:nvPr/>
        </p:nvSpPr>
        <p:spPr bwMode="auto">
          <a:xfrm rot="21334256">
            <a:off x="5839797" y="3884878"/>
            <a:ext cx="908265" cy="1444386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1" name="Freeform 268"/>
          <p:cNvSpPr>
            <a:spLocks/>
          </p:cNvSpPr>
          <p:nvPr/>
        </p:nvSpPr>
        <p:spPr bwMode="auto">
          <a:xfrm rot="21334256">
            <a:off x="5266313" y="2239620"/>
            <a:ext cx="947842" cy="1234218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Freeform 269"/>
          <p:cNvSpPr>
            <a:spLocks/>
          </p:cNvSpPr>
          <p:nvPr/>
        </p:nvSpPr>
        <p:spPr bwMode="auto">
          <a:xfrm rot="21334256">
            <a:off x="6218860" y="4842077"/>
            <a:ext cx="926075" cy="1267188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5" name="Freeform 273"/>
          <p:cNvSpPr>
            <a:spLocks noEditPoints="1"/>
          </p:cNvSpPr>
          <p:nvPr/>
        </p:nvSpPr>
        <p:spPr bwMode="auto">
          <a:xfrm rot="21334256">
            <a:off x="2283218" y="3154557"/>
            <a:ext cx="787560" cy="1205370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6" name="Freeform 274"/>
          <p:cNvSpPr>
            <a:spLocks/>
          </p:cNvSpPr>
          <p:nvPr/>
        </p:nvSpPr>
        <p:spPr bwMode="auto">
          <a:xfrm rot="21334256">
            <a:off x="3543539" y="1719731"/>
            <a:ext cx="759857" cy="69643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7" name="Freeform 275"/>
          <p:cNvSpPr>
            <a:spLocks noEditPoints="1"/>
          </p:cNvSpPr>
          <p:nvPr/>
        </p:nvSpPr>
        <p:spPr bwMode="auto">
          <a:xfrm rot="21334256">
            <a:off x="6033796" y="4238867"/>
            <a:ext cx="482825" cy="578990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8" name="Freeform 276"/>
          <p:cNvSpPr>
            <a:spLocks/>
          </p:cNvSpPr>
          <p:nvPr/>
        </p:nvSpPr>
        <p:spPr bwMode="auto">
          <a:xfrm rot="21334256">
            <a:off x="2564020" y="4600030"/>
            <a:ext cx="1076463" cy="97254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9" name="Freeform 277"/>
          <p:cNvSpPr>
            <a:spLocks/>
          </p:cNvSpPr>
          <p:nvPr/>
        </p:nvSpPr>
        <p:spPr bwMode="auto">
          <a:xfrm rot="21334256">
            <a:off x="3716997" y="4515901"/>
            <a:ext cx="999291" cy="916909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0" name="Freeform 278"/>
          <p:cNvSpPr>
            <a:spLocks/>
          </p:cNvSpPr>
          <p:nvPr/>
        </p:nvSpPr>
        <p:spPr bwMode="auto">
          <a:xfrm rot="21334256">
            <a:off x="2123475" y="4284452"/>
            <a:ext cx="605510" cy="71498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1" name="Freeform 280"/>
          <p:cNvSpPr>
            <a:spLocks/>
          </p:cNvSpPr>
          <p:nvPr/>
        </p:nvSpPr>
        <p:spPr bwMode="auto">
          <a:xfrm rot="21334256">
            <a:off x="4818266" y="3308228"/>
            <a:ext cx="633215" cy="80770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2" name="Freeform 282"/>
          <p:cNvSpPr>
            <a:spLocks/>
          </p:cNvSpPr>
          <p:nvPr/>
        </p:nvSpPr>
        <p:spPr bwMode="auto">
          <a:xfrm rot="21334256">
            <a:off x="3475433" y="3155432"/>
            <a:ext cx="971940" cy="746853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3" name="Freeform 283"/>
          <p:cNvSpPr>
            <a:spLocks/>
          </p:cNvSpPr>
          <p:nvPr/>
        </p:nvSpPr>
        <p:spPr bwMode="auto">
          <a:xfrm rot="21334256">
            <a:off x="4787217" y="2643622"/>
            <a:ext cx="878450" cy="858190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4" name="Freeform 284"/>
          <p:cNvSpPr>
            <a:spLocks/>
          </p:cNvSpPr>
          <p:nvPr/>
        </p:nvSpPr>
        <p:spPr bwMode="auto">
          <a:xfrm rot="21334256">
            <a:off x="3392206" y="5146420"/>
            <a:ext cx="1280279" cy="980783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5" name="Freeform 285"/>
          <p:cNvSpPr>
            <a:spLocks/>
          </p:cNvSpPr>
          <p:nvPr/>
        </p:nvSpPr>
        <p:spPr bwMode="auto">
          <a:xfrm rot="21334256">
            <a:off x="6352348" y="4195849"/>
            <a:ext cx="645088" cy="8324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6" name="Freeform 286"/>
          <p:cNvSpPr>
            <a:spLocks/>
          </p:cNvSpPr>
          <p:nvPr/>
        </p:nvSpPr>
        <p:spPr bwMode="auto">
          <a:xfrm rot="21334256">
            <a:off x="4258755" y="3682294"/>
            <a:ext cx="993355" cy="727345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9" name="Rectangle 656"/>
          <p:cNvSpPr>
            <a:spLocks noChangeArrowheads="1"/>
          </p:cNvSpPr>
          <p:nvPr/>
        </p:nvSpPr>
        <p:spPr bwMode="auto">
          <a:xfrm>
            <a:off x="3447430" y="4694665"/>
            <a:ext cx="3929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430" name="Rectangle 670"/>
          <p:cNvSpPr>
            <a:spLocks noChangeArrowheads="1"/>
          </p:cNvSpPr>
          <p:nvPr/>
        </p:nvSpPr>
        <p:spPr bwMode="auto">
          <a:xfrm>
            <a:off x="3547552" y="2460659"/>
            <a:ext cx="43297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696"/>
          <p:cNvSpPr>
            <a:spLocks noChangeArrowheads="1"/>
          </p:cNvSpPr>
          <p:nvPr/>
        </p:nvSpPr>
        <p:spPr bwMode="auto">
          <a:xfrm>
            <a:off x="3806529" y="5557367"/>
            <a:ext cx="4789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Туапсинский</a:t>
            </a:r>
          </a:p>
        </p:txBody>
      </p:sp>
      <p:sp>
        <p:nvSpPr>
          <p:cNvPr id="433" name="Rectangle 704"/>
          <p:cNvSpPr>
            <a:spLocks noChangeArrowheads="1"/>
          </p:cNvSpPr>
          <p:nvPr/>
        </p:nvSpPr>
        <p:spPr bwMode="auto">
          <a:xfrm>
            <a:off x="3883795" y="3936424"/>
            <a:ext cx="3180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Динской</a:t>
            </a:r>
          </a:p>
        </p:txBody>
      </p:sp>
      <p:sp>
        <p:nvSpPr>
          <p:cNvPr id="434" name="Rectangle 707"/>
          <p:cNvSpPr>
            <a:spLocks noChangeArrowheads="1"/>
          </p:cNvSpPr>
          <p:nvPr/>
        </p:nvSpPr>
        <p:spPr bwMode="auto">
          <a:xfrm>
            <a:off x="5066287" y="3048635"/>
            <a:ext cx="45825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5" name="Rectangle 708"/>
          <p:cNvSpPr>
            <a:spLocks noChangeArrowheads="1"/>
          </p:cNvSpPr>
          <p:nvPr/>
        </p:nvSpPr>
        <p:spPr bwMode="auto">
          <a:xfrm>
            <a:off x="2592779" y="4421864"/>
            <a:ext cx="4106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</a:p>
        </p:txBody>
      </p:sp>
      <p:sp>
        <p:nvSpPr>
          <p:cNvPr id="438" name="Rectangle 743"/>
          <p:cNvSpPr>
            <a:spLocks noChangeArrowheads="1"/>
          </p:cNvSpPr>
          <p:nvPr/>
        </p:nvSpPr>
        <p:spPr bwMode="auto">
          <a:xfrm>
            <a:off x="2398343" y="3510671"/>
            <a:ext cx="46407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" name="Rectangle 750"/>
          <p:cNvSpPr>
            <a:spLocks noChangeArrowheads="1"/>
          </p:cNvSpPr>
          <p:nvPr/>
        </p:nvSpPr>
        <p:spPr bwMode="auto">
          <a:xfrm>
            <a:off x="4532431" y="5296269"/>
            <a:ext cx="51077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40" name="Rectangle 760"/>
          <p:cNvSpPr>
            <a:spLocks noChangeArrowheads="1"/>
          </p:cNvSpPr>
          <p:nvPr/>
        </p:nvSpPr>
        <p:spPr bwMode="auto">
          <a:xfrm>
            <a:off x="2978572" y="4596373"/>
            <a:ext cx="40030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</a:p>
        </p:txBody>
      </p:sp>
      <p:sp>
        <p:nvSpPr>
          <p:cNvPr id="441" name="Rectangle 793"/>
          <p:cNvSpPr>
            <a:spLocks noChangeArrowheads="1"/>
          </p:cNvSpPr>
          <p:nvPr/>
        </p:nvSpPr>
        <p:spPr bwMode="auto">
          <a:xfrm>
            <a:off x="5375261" y="2710687"/>
            <a:ext cx="6441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442" name="Rectangle 806"/>
          <p:cNvSpPr>
            <a:spLocks noChangeArrowheads="1"/>
          </p:cNvSpPr>
          <p:nvPr/>
        </p:nvSpPr>
        <p:spPr bwMode="auto">
          <a:xfrm>
            <a:off x="4544976" y="3183609"/>
            <a:ext cx="54971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3" name="Rectangle 808"/>
          <p:cNvSpPr>
            <a:spLocks noChangeArrowheads="1"/>
          </p:cNvSpPr>
          <p:nvPr/>
        </p:nvSpPr>
        <p:spPr bwMode="auto">
          <a:xfrm>
            <a:off x="6036862" y="4021430"/>
            <a:ext cx="57999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</a:p>
        </p:txBody>
      </p:sp>
      <p:sp>
        <p:nvSpPr>
          <p:cNvPr id="444" name="Rectangle 821"/>
          <p:cNvSpPr>
            <a:spLocks noChangeArrowheads="1"/>
          </p:cNvSpPr>
          <p:nvPr/>
        </p:nvSpPr>
        <p:spPr bwMode="auto">
          <a:xfrm>
            <a:off x="3607626" y="3393259"/>
            <a:ext cx="51451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Тимашевский</a:t>
            </a:r>
          </a:p>
        </p:txBody>
      </p:sp>
      <p:sp>
        <p:nvSpPr>
          <p:cNvPr id="445" name="Rectangle 823"/>
          <p:cNvSpPr>
            <a:spLocks noChangeArrowheads="1"/>
          </p:cNvSpPr>
          <p:nvPr/>
        </p:nvSpPr>
        <p:spPr bwMode="auto">
          <a:xfrm>
            <a:off x="4118168" y="3498575"/>
            <a:ext cx="4883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Кореновский</a:t>
            </a:r>
          </a:p>
        </p:txBody>
      </p:sp>
      <p:sp>
        <p:nvSpPr>
          <p:cNvPr id="446" name="Rectangle 826"/>
          <p:cNvSpPr>
            <a:spLocks noChangeArrowheads="1"/>
          </p:cNvSpPr>
          <p:nvPr/>
        </p:nvSpPr>
        <p:spPr bwMode="auto">
          <a:xfrm>
            <a:off x="3025557" y="3286050"/>
            <a:ext cx="4939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448" name="Rectangle 833"/>
          <p:cNvSpPr>
            <a:spLocks noChangeArrowheads="1"/>
          </p:cNvSpPr>
          <p:nvPr/>
        </p:nvSpPr>
        <p:spPr bwMode="auto">
          <a:xfrm>
            <a:off x="5555933" y="3570157"/>
            <a:ext cx="46039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449" name="Rectangle 834"/>
          <p:cNvSpPr>
            <a:spLocks noChangeArrowheads="1"/>
          </p:cNvSpPr>
          <p:nvPr/>
        </p:nvSpPr>
        <p:spPr bwMode="auto">
          <a:xfrm>
            <a:off x="6445899" y="4366010"/>
            <a:ext cx="536363" cy="14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Успенский</a:t>
            </a:r>
          </a:p>
        </p:txBody>
      </p:sp>
      <p:sp>
        <p:nvSpPr>
          <p:cNvPr id="450" name="Rectangle 836"/>
          <p:cNvSpPr>
            <a:spLocks noChangeArrowheads="1"/>
          </p:cNvSpPr>
          <p:nvPr/>
        </p:nvSpPr>
        <p:spPr bwMode="auto">
          <a:xfrm rot="2725447">
            <a:off x="2960567" y="3839847"/>
            <a:ext cx="68103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</a:p>
        </p:txBody>
      </p:sp>
      <p:sp>
        <p:nvSpPr>
          <p:cNvPr id="451" name="Rectangle 843"/>
          <p:cNvSpPr>
            <a:spLocks noChangeArrowheads="1"/>
          </p:cNvSpPr>
          <p:nvPr/>
        </p:nvSpPr>
        <p:spPr bwMode="auto">
          <a:xfrm rot="1793528">
            <a:off x="5926838" y="2634779"/>
            <a:ext cx="52958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2" name="Rectangle 845"/>
          <p:cNvSpPr>
            <a:spLocks noChangeArrowheads="1"/>
          </p:cNvSpPr>
          <p:nvPr/>
        </p:nvSpPr>
        <p:spPr bwMode="auto">
          <a:xfrm>
            <a:off x="1921991" y="4273004"/>
            <a:ext cx="33677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3" name="Rectangle 847"/>
          <p:cNvSpPr>
            <a:spLocks noChangeArrowheads="1"/>
          </p:cNvSpPr>
          <p:nvPr/>
        </p:nvSpPr>
        <p:spPr bwMode="auto">
          <a:xfrm>
            <a:off x="3638951" y="3080413"/>
            <a:ext cx="51523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6" name="Rectangle 862"/>
          <p:cNvSpPr>
            <a:spLocks noChangeArrowheads="1"/>
          </p:cNvSpPr>
          <p:nvPr/>
        </p:nvSpPr>
        <p:spPr bwMode="auto">
          <a:xfrm>
            <a:off x="5578457" y="3840247"/>
            <a:ext cx="56383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7" name="Rectangle 865"/>
          <p:cNvSpPr>
            <a:spLocks noChangeArrowheads="1"/>
          </p:cNvSpPr>
          <p:nvPr/>
        </p:nvSpPr>
        <p:spPr bwMode="auto">
          <a:xfrm>
            <a:off x="4073404" y="2419539"/>
            <a:ext cx="57929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8" name="Rectangle 870"/>
          <p:cNvSpPr>
            <a:spLocks noChangeArrowheads="1"/>
          </p:cNvSpPr>
          <p:nvPr/>
        </p:nvSpPr>
        <p:spPr bwMode="auto">
          <a:xfrm>
            <a:off x="4496590" y="3889454"/>
            <a:ext cx="6473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Усть-Лабинский</a:t>
            </a:r>
          </a:p>
        </p:txBody>
      </p:sp>
      <p:sp>
        <p:nvSpPr>
          <p:cNvPr id="459" name="Rectangle 879"/>
          <p:cNvSpPr>
            <a:spLocks noChangeArrowheads="1"/>
          </p:cNvSpPr>
          <p:nvPr/>
        </p:nvSpPr>
        <p:spPr bwMode="auto">
          <a:xfrm>
            <a:off x="3965605" y="4739100"/>
            <a:ext cx="6230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Горячий Ключ</a:t>
            </a:r>
          </a:p>
        </p:txBody>
      </p:sp>
      <p:sp>
        <p:nvSpPr>
          <p:cNvPr id="460" name="Rectangle 895"/>
          <p:cNvSpPr>
            <a:spLocks noChangeArrowheads="1"/>
          </p:cNvSpPr>
          <p:nvPr/>
        </p:nvSpPr>
        <p:spPr bwMode="auto">
          <a:xfrm>
            <a:off x="5015782" y="3508396"/>
            <a:ext cx="4566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" name="Rectangle 904"/>
          <p:cNvSpPr>
            <a:spLocks noChangeArrowheads="1"/>
          </p:cNvSpPr>
          <p:nvPr/>
        </p:nvSpPr>
        <p:spPr bwMode="auto">
          <a:xfrm>
            <a:off x="2926747" y="5083037"/>
            <a:ext cx="5089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Геленджик</a:t>
            </a:r>
          </a:p>
        </p:txBody>
      </p:sp>
      <p:sp>
        <p:nvSpPr>
          <p:cNvPr id="462" name="Rectangle 915"/>
          <p:cNvSpPr>
            <a:spLocks noChangeArrowheads="1"/>
          </p:cNvSpPr>
          <p:nvPr/>
        </p:nvSpPr>
        <p:spPr bwMode="auto">
          <a:xfrm rot="892284">
            <a:off x="3742543" y="2039709"/>
            <a:ext cx="71257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3" name="Rectangle 953"/>
          <p:cNvSpPr>
            <a:spLocks noChangeArrowheads="1"/>
          </p:cNvSpPr>
          <p:nvPr/>
        </p:nvSpPr>
        <p:spPr bwMode="auto">
          <a:xfrm>
            <a:off x="2104431" y="4632166"/>
            <a:ext cx="61367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4" name="Rectangle 960"/>
          <p:cNvSpPr>
            <a:spLocks noChangeArrowheads="1"/>
          </p:cNvSpPr>
          <p:nvPr/>
        </p:nvSpPr>
        <p:spPr bwMode="auto">
          <a:xfrm>
            <a:off x="3711549" y="4204941"/>
            <a:ext cx="4939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Краснодар</a:t>
            </a:r>
          </a:p>
        </p:txBody>
      </p:sp>
      <p:sp>
        <p:nvSpPr>
          <p:cNvPr id="465" name="Rectangle 976"/>
          <p:cNvSpPr>
            <a:spLocks noChangeArrowheads="1"/>
          </p:cNvSpPr>
          <p:nvPr/>
        </p:nvSpPr>
        <p:spPr bwMode="auto">
          <a:xfrm>
            <a:off x="6085459" y="4239751"/>
            <a:ext cx="45875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Армавир</a:t>
            </a:r>
          </a:p>
        </p:txBody>
      </p:sp>
      <p:sp>
        <p:nvSpPr>
          <p:cNvPr id="466" name="Rectangle 766"/>
          <p:cNvSpPr>
            <a:spLocks noChangeArrowheads="1"/>
          </p:cNvSpPr>
          <p:nvPr/>
        </p:nvSpPr>
        <p:spPr bwMode="auto">
          <a:xfrm>
            <a:off x="5979336" y="4997138"/>
            <a:ext cx="4339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</a:p>
        </p:txBody>
      </p:sp>
      <p:sp>
        <p:nvSpPr>
          <p:cNvPr id="467" name="Rectangle 766"/>
          <p:cNvSpPr>
            <a:spLocks noChangeArrowheads="1"/>
          </p:cNvSpPr>
          <p:nvPr/>
        </p:nvSpPr>
        <p:spPr bwMode="auto">
          <a:xfrm>
            <a:off x="5401011" y="4217461"/>
            <a:ext cx="54834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8" name="Rectangle 766"/>
          <p:cNvSpPr>
            <a:spLocks noChangeArrowheads="1"/>
          </p:cNvSpPr>
          <p:nvPr/>
        </p:nvSpPr>
        <p:spPr bwMode="auto">
          <a:xfrm rot="3078736">
            <a:off x="4605911" y="4634296"/>
            <a:ext cx="5575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Белореченский</a:t>
            </a:r>
          </a:p>
        </p:txBody>
      </p:sp>
      <p:sp>
        <p:nvSpPr>
          <p:cNvPr id="469" name="Rectangle 718"/>
          <p:cNvSpPr>
            <a:spLocks noChangeArrowheads="1"/>
          </p:cNvSpPr>
          <p:nvPr/>
        </p:nvSpPr>
        <p:spPr bwMode="auto">
          <a:xfrm>
            <a:off x="6410986" y="5049342"/>
            <a:ext cx="5650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Отрадненский</a:t>
            </a:r>
          </a:p>
        </p:txBody>
      </p:sp>
      <p:sp>
        <p:nvSpPr>
          <p:cNvPr id="471" name="Rectangle 703"/>
          <p:cNvSpPr>
            <a:spLocks noChangeArrowheads="1"/>
          </p:cNvSpPr>
          <p:nvPr/>
        </p:nvSpPr>
        <p:spPr bwMode="auto">
          <a:xfrm>
            <a:off x="1537276" y="3982598"/>
            <a:ext cx="612534" cy="11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115250"/>
              </p:ext>
            </p:extLst>
          </p:nvPr>
        </p:nvGraphicFramePr>
        <p:xfrm>
          <a:off x="6028409" y="4192096"/>
          <a:ext cx="3117028" cy="2621280"/>
        </p:xfrm>
        <a:graphic>
          <a:graphicData uri="http://schemas.openxmlformats.org/drawingml/2006/table">
            <a:tbl>
              <a:tblPr/>
              <a:tblGrid>
                <a:gridCol w="3117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 Темрюкский, Крымский, Абинский, Северский, Новокубанский, Успенский, Курганинский, Отрадненский, Лабинский, Староминский, Ленинградский, Каневской, Белоглинский, Новопокровский, Тихорецкий, Выселковский, Кавказский, Тбилисский, Гулькевичский, Брюховецкий, Тимашевский, Динской, Кореновский,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Усть-Лабинский районы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МО г. Горячий Ключ, Армавир, Краснодар, Анапа, Новороссийск, Геленджик.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5" name="Freeform 260"/>
          <p:cNvSpPr>
            <a:spLocks/>
          </p:cNvSpPr>
          <p:nvPr/>
        </p:nvSpPr>
        <p:spPr bwMode="auto">
          <a:xfrm rot="21334256">
            <a:off x="4602299" y="1889220"/>
            <a:ext cx="955720" cy="609129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96" name="Freeform 263"/>
          <p:cNvSpPr>
            <a:spLocks/>
          </p:cNvSpPr>
          <p:nvPr/>
        </p:nvSpPr>
        <p:spPr bwMode="auto">
          <a:xfrm rot="21334256">
            <a:off x="4097261" y="1526529"/>
            <a:ext cx="1112146" cy="802265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97" name="Freeform 270"/>
          <p:cNvSpPr>
            <a:spLocks/>
          </p:cNvSpPr>
          <p:nvPr/>
        </p:nvSpPr>
        <p:spPr bwMode="auto">
          <a:xfrm rot="21334256">
            <a:off x="4446326" y="2385702"/>
            <a:ext cx="1031316" cy="588272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83"/>
          <p:cNvSpPr>
            <a:spLocks noChangeArrowheads="1"/>
          </p:cNvSpPr>
          <p:nvPr/>
        </p:nvSpPr>
        <p:spPr bwMode="auto">
          <a:xfrm rot="21334256">
            <a:off x="4472337" y="1862457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</a:p>
        </p:txBody>
      </p:sp>
      <p:sp>
        <p:nvSpPr>
          <p:cNvPr id="117" name="Rectangle 712"/>
          <p:cNvSpPr>
            <a:spLocks noChangeArrowheads="1"/>
          </p:cNvSpPr>
          <p:nvPr/>
        </p:nvSpPr>
        <p:spPr bwMode="auto">
          <a:xfrm>
            <a:off x="4722274" y="2549188"/>
            <a:ext cx="397413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827"/>
          <p:cNvSpPr>
            <a:spLocks noChangeArrowheads="1"/>
          </p:cNvSpPr>
          <p:nvPr/>
        </p:nvSpPr>
        <p:spPr bwMode="auto">
          <a:xfrm>
            <a:off x="4900543" y="2234228"/>
            <a:ext cx="43336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Freeform 254"/>
          <p:cNvSpPr>
            <a:spLocks noEditPoints="1"/>
          </p:cNvSpPr>
          <p:nvPr/>
        </p:nvSpPr>
        <p:spPr bwMode="auto">
          <a:xfrm rot="21334256">
            <a:off x="2426936" y="1442023"/>
            <a:ext cx="1097509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" name="Rectangle 647"/>
          <p:cNvSpPr>
            <a:spLocks noChangeArrowheads="1"/>
          </p:cNvSpPr>
          <p:nvPr/>
        </p:nvSpPr>
        <p:spPr bwMode="auto">
          <a:xfrm rot="21334256">
            <a:off x="2946037" y="1871587"/>
            <a:ext cx="3126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Freeform 271">
            <a:extLst>
              <a:ext uri="{FF2B5EF4-FFF2-40B4-BE49-F238E27FC236}">
                <a16:creationId xmlns:a16="http://schemas.microsoft.com/office/drawing/2014/main" id="{08760923-4AF1-4725-81B2-019016FC2997}"/>
              </a:ext>
            </a:extLst>
          </p:cNvPr>
          <p:cNvSpPr>
            <a:spLocks noEditPoints="1"/>
          </p:cNvSpPr>
          <p:nvPr/>
        </p:nvSpPr>
        <p:spPr bwMode="auto">
          <a:xfrm rot="21334256">
            <a:off x="2505656" y="2426093"/>
            <a:ext cx="1168308" cy="827266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12" tIns="34256" rIns="68512" bIns="34256" anchor="ctr"/>
          <a:lstStyle/>
          <a:p>
            <a:endParaRPr lang="ru-RU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0" name="Rectangle 852"/>
          <p:cNvSpPr>
            <a:spLocks noChangeArrowheads="1"/>
          </p:cNvSpPr>
          <p:nvPr/>
        </p:nvSpPr>
        <p:spPr bwMode="auto">
          <a:xfrm rot="21334256">
            <a:off x="2765753" y="2878603"/>
            <a:ext cx="1018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Rectangle 718"/>
          <p:cNvSpPr>
            <a:spLocks noChangeArrowheads="1"/>
          </p:cNvSpPr>
          <p:nvPr/>
        </p:nvSpPr>
        <p:spPr bwMode="auto">
          <a:xfrm>
            <a:off x="5658912" y="5704216"/>
            <a:ext cx="426547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Freeform 287"/>
          <p:cNvSpPr>
            <a:spLocks noEditPoints="1"/>
          </p:cNvSpPr>
          <p:nvPr/>
        </p:nvSpPr>
        <p:spPr bwMode="auto">
          <a:xfrm rot="21334256">
            <a:off x="3320855" y="1389615"/>
            <a:ext cx="668941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" name="Rectangle 915"/>
          <p:cNvSpPr>
            <a:spLocks noChangeArrowheads="1"/>
          </p:cNvSpPr>
          <p:nvPr/>
        </p:nvSpPr>
        <p:spPr bwMode="auto">
          <a:xfrm rot="18712130">
            <a:off x="3362858" y="1732206"/>
            <a:ext cx="71257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smtClean="0"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" y="1037128"/>
            <a:ext cx="2300731" cy="1309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4" y="2248509"/>
            <a:ext cx="2079740" cy="1190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06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0839" y="714135"/>
            <a:ext cx="9133161" cy="612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</a:t>
            </a:r>
            <a:r>
              <a:rPr lang="ru-RU" sz="1200" dirty="0" smtClean="0">
                <a:solidFill>
                  <a:schemeClr val="bg1"/>
                </a:solidFill>
              </a:rPr>
              <a:t>ЛАНДШАФТНЫХ </a:t>
            </a:r>
            <a:r>
              <a:rPr lang="ru-RU" sz="1200" dirty="0">
                <a:solidFill>
                  <a:schemeClr val="bg1"/>
                </a:solidFill>
              </a:rPr>
              <a:t>ПОЖАРОВ </a:t>
            </a:r>
            <a:r>
              <a:rPr lang="ru-RU" sz="1200" dirty="0" smtClean="0">
                <a:solidFill>
                  <a:schemeClr val="bg1"/>
                </a:solidFill>
              </a:rPr>
              <a:t>НА ТЕРРИТОРИИ  </a:t>
            </a:r>
            <a:r>
              <a:rPr lang="ru-RU" sz="1200" dirty="0">
                <a:solidFill>
                  <a:schemeClr val="bg1"/>
                </a:solidFill>
              </a:rPr>
              <a:t>КРАСНОДАРСКОГО </a:t>
            </a:r>
            <a:r>
              <a:rPr lang="ru-RU" sz="1200" dirty="0" smtClean="0">
                <a:solidFill>
                  <a:schemeClr val="bg1"/>
                </a:solidFill>
              </a:rPr>
              <a:t> КРАЯ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56028" y="4393963"/>
            <a:ext cx="2173688" cy="2448271"/>
            <a:chOff x="6948717" y="4365106"/>
            <a:chExt cx="2173688" cy="2448271"/>
          </a:xfrm>
        </p:grpSpPr>
        <p:pic>
          <p:nvPicPr>
            <p:cNvPr id="12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1" t="14112" r="13736" b="11921"/>
            <a:stretch/>
          </p:blipFill>
          <p:spPr bwMode="auto">
            <a:xfrm>
              <a:off x="8477075" y="4996353"/>
              <a:ext cx="164151" cy="16482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Прямоугольник 127"/>
            <p:cNvSpPr/>
            <p:nvPr/>
          </p:nvSpPr>
          <p:spPr bwMode="auto">
            <a:xfrm>
              <a:off x="6951010" y="4583850"/>
              <a:ext cx="2156314" cy="22295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15" tIns="38858" rIns="77715" bIns="38858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 sz="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5"/>
            <p:cNvSpPr txBox="1">
              <a:spLocks noChangeArrowheads="1"/>
            </p:cNvSpPr>
            <p:nvPr/>
          </p:nvSpPr>
          <p:spPr bwMode="auto">
            <a:xfrm>
              <a:off x="6948717" y="4365106"/>
              <a:ext cx="2159789" cy="16488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15" tIns="38858" rIns="77715" bIns="38858" anchor="ctr"/>
            <a:lstStyle>
              <a:defPPr>
                <a:defRPr lang="ru-RU"/>
              </a:defPPr>
              <a:lvl1pPr algn="ctr" defTabSz="1038225" fontAlgn="base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08000" indent="-50800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2pPr>
              <a:lvl3pPr marL="1038225" indent="-123825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3pPr>
              <a:lvl4pPr marL="1566863" indent="-195263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4pPr>
              <a:lvl5pPr marL="2097088" indent="-268288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5pPr>
              <a:lvl6pPr marL="2286000" defTabSz="914400">
                <a:defRPr sz="2100">
                  <a:solidFill>
                    <a:schemeClr val="lt1"/>
                  </a:solidFill>
                </a:defRPr>
              </a:lvl6pPr>
              <a:lvl7pPr marL="2743200" defTabSz="914400">
                <a:defRPr sz="2100">
                  <a:solidFill>
                    <a:schemeClr val="lt1"/>
                  </a:solidFill>
                </a:defRPr>
              </a:lvl7pPr>
              <a:lvl8pPr marL="3200400" defTabSz="914400">
                <a:defRPr sz="2100">
                  <a:solidFill>
                    <a:schemeClr val="lt1"/>
                  </a:solidFill>
                </a:defRPr>
              </a:lvl8pPr>
              <a:lvl9pPr marL="3657600" defTabSz="914400">
                <a:defRPr sz="2100">
                  <a:solidFill>
                    <a:schemeClr val="lt1"/>
                  </a:solidFill>
                </a:defRPr>
              </a:lvl9pPr>
            </a:lstStyle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sp>
          <p:nvSpPr>
            <p:cNvPr id="130" name="TextBox 5"/>
            <p:cNvSpPr txBox="1">
              <a:spLocks noChangeArrowheads="1"/>
            </p:cNvSpPr>
            <p:nvPr/>
          </p:nvSpPr>
          <p:spPr bwMode="auto">
            <a:xfrm>
              <a:off x="7429195" y="4572002"/>
              <a:ext cx="1628916" cy="47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подверженных риску возникновения пожаров в плавневой зоне </a:t>
              </a:r>
            </a:p>
          </p:txBody>
        </p:sp>
        <p:sp>
          <p:nvSpPr>
            <p:cNvPr id="134" name="TextBox 5"/>
            <p:cNvSpPr txBox="1">
              <a:spLocks noChangeArrowheads="1"/>
            </p:cNvSpPr>
            <p:nvPr/>
          </p:nvSpPr>
          <p:spPr bwMode="auto">
            <a:xfrm>
              <a:off x="7447879" y="6015170"/>
              <a:ext cx="1508837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Природный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заповедник «</a:t>
              </a:r>
              <a:r>
                <a:rPr lang="ru-RU" sz="8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Утриш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7052202" y="5184884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TextBox 5"/>
            <p:cNvSpPr txBox="1">
              <a:spLocks noChangeArrowheads="1"/>
            </p:cNvSpPr>
            <p:nvPr/>
          </p:nvSpPr>
          <p:spPr bwMode="auto">
            <a:xfrm>
              <a:off x="7454580" y="6270083"/>
              <a:ext cx="1508837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Сочинский национальный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парк</a:t>
              </a:r>
            </a:p>
          </p:txBody>
        </p:sp>
        <p:sp>
          <p:nvSpPr>
            <p:cNvPr id="150" name="TextBox 5"/>
            <p:cNvSpPr txBox="1">
              <a:spLocks noChangeArrowheads="1"/>
            </p:cNvSpPr>
            <p:nvPr/>
          </p:nvSpPr>
          <p:spPr bwMode="auto">
            <a:xfrm>
              <a:off x="7454570" y="6502999"/>
              <a:ext cx="1603541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Кавказский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биосферный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заповедник</a:t>
              </a:r>
            </a:p>
          </p:txBody>
        </p:sp>
        <p:sp>
          <p:nvSpPr>
            <p:cNvPr id="124" name="TextBox 5"/>
            <p:cNvSpPr txBox="1">
              <a:spLocks noChangeArrowheads="1"/>
            </p:cNvSpPr>
            <p:nvPr/>
          </p:nvSpPr>
          <p:spPr bwMode="auto">
            <a:xfrm>
              <a:off x="7447879" y="4992661"/>
              <a:ext cx="1630691" cy="59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подверженных риску возникновения лесных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пожаров, закрепленные Постановлением Губернатора №182 от 31.03.2021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Box 5"/>
            <p:cNvSpPr txBox="1">
              <a:spLocks noChangeArrowheads="1"/>
            </p:cNvSpPr>
            <p:nvPr/>
          </p:nvSpPr>
          <p:spPr bwMode="auto">
            <a:xfrm>
              <a:off x="7454570" y="5548257"/>
              <a:ext cx="1667835" cy="47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подверженных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риску возникновения лесных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пожаров на основании статистических данных 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048518" y="5616932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" t="8184" r="8533" b="11975"/>
            <a:stretch/>
          </p:blipFill>
          <p:spPr bwMode="auto">
            <a:xfrm>
              <a:off x="7084969" y="5992431"/>
              <a:ext cx="312388" cy="22640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954" y="6502999"/>
              <a:ext cx="250032" cy="266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378" y="6242224"/>
              <a:ext cx="255623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олилиния 37"/>
            <p:cNvSpPr/>
            <p:nvPr/>
          </p:nvSpPr>
          <p:spPr>
            <a:xfrm>
              <a:off x="7039626" y="4752836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0" y="683394"/>
            <a:ext cx="9144000" cy="6183157"/>
            <a:chOff x="0" y="683394"/>
            <a:chExt cx="9144000" cy="6183157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0" y="692696"/>
              <a:ext cx="9139302" cy="50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0" y="6853648"/>
              <a:ext cx="9144000" cy="251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0" y="683394"/>
              <a:ext cx="776" cy="617025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9133859" y="692696"/>
              <a:ext cx="10141" cy="61738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Соединительная линия уступом 15"/>
          <p:cNvCxnSpPr>
            <a:stCxn id="138" idx="0"/>
          </p:cNvCxnSpPr>
          <p:nvPr/>
        </p:nvCxnSpPr>
        <p:spPr>
          <a:xfrm rot="5400000" flipH="1" flipV="1">
            <a:off x="1886015" y="94940"/>
            <a:ext cx="288034" cy="205960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Прямоугольник 137"/>
          <p:cNvSpPr/>
          <p:nvPr/>
        </p:nvSpPr>
        <p:spPr>
          <a:xfrm>
            <a:off x="20745" y="1268760"/>
            <a:ext cx="1958967" cy="16158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cxnSp>
        <p:nvCxnSpPr>
          <p:cNvPr id="32" name="Прямая соединительная линия 31"/>
          <p:cNvCxnSpPr>
            <a:stCxn id="138" idx="2"/>
          </p:cNvCxnSpPr>
          <p:nvPr/>
        </p:nvCxnSpPr>
        <p:spPr>
          <a:xfrm flipH="1">
            <a:off x="1000228" y="2884587"/>
            <a:ext cx="1" cy="4724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51"/>
          <p:cNvSpPr/>
          <p:nvPr/>
        </p:nvSpPr>
        <p:spPr>
          <a:xfrm>
            <a:off x="20744" y="536490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полуострове </a:t>
            </a: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неповторимая по красоте, ландшафту, уникальности флоры и фауны природная территория.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pic>
        <p:nvPicPr>
          <p:cNvPr id="15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8" y="5760996"/>
            <a:ext cx="250032" cy="285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9" y="6122870"/>
            <a:ext cx="268769" cy="305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403648" y="4142295"/>
            <a:ext cx="365019" cy="334111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6385" name="Соединительная линия уступом 16384"/>
          <p:cNvCxnSpPr>
            <a:stCxn id="152" idx="0"/>
            <a:endCxn id="160" idx="2"/>
          </p:cNvCxnSpPr>
          <p:nvPr/>
        </p:nvCxnSpPr>
        <p:spPr>
          <a:xfrm rot="5400000" flipH="1" flipV="1">
            <a:off x="772681" y="4733941"/>
            <a:ext cx="1055556" cy="20637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0" name="Соединительная линия уступом 16389"/>
          <p:cNvCxnSpPr>
            <a:stCxn id="143" idx="1"/>
            <a:endCxn id="158" idx="3"/>
          </p:cNvCxnSpPr>
          <p:nvPr/>
        </p:nvCxnSpPr>
        <p:spPr>
          <a:xfrm rot="10800000" flipV="1">
            <a:off x="4580740" y="1438922"/>
            <a:ext cx="1431420" cy="44649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3" name="Соединительная линия уступом 16392"/>
          <p:cNvCxnSpPr>
            <a:stCxn id="145" idx="1"/>
            <a:endCxn id="159" idx="3"/>
          </p:cNvCxnSpPr>
          <p:nvPr/>
        </p:nvCxnSpPr>
        <p:spPr>
          <a:xfrm rot="10800000" flipV="1">
            <a:off x="5026309" y="3042156"/>
            <a:ext cx="985853" cy="32337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>
            <a:off x="6012160" y="769508"/>
            <a:ext cx="3142817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части Большого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Кавказа,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верховьях рек Белая, Малая и Большая Лаба, Шахе, Сочи,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012161" y="2511241"/>
            <a:ext cx="3142816" cy="10618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Большого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</p:spTree>
    <p:extLst>
      <p:ext uri="{BB962C8B-B14F-4D97-AF65-F5344CB8AC3E}">
        <p14:creationId xmlns:p14="http://schemas.microsoft.com/office/powerpoint/2010/main" val="7059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369 945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668892" y="4689475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ПРИНАДЛЕЖНОСТЬ ЛЕСНЫХ УГОДИЙ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361F002F-6A19-4378-AB54-2DA7377D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" y="4878217"/>
            <a:ext cx="2621192" cy="31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BE6183E-4F44-44F8-8DA6-CA287CA7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" y="5145097"/>
            <a:ext cx="2599219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Анапа">
            <a:extLst>
              <a:ext uri="{FF2B5EF4-FFF2-40B4-BE49-F238E27FC236}">
                <a16:creationId xmlns:a16="http://schemas.microsoft.com/office/drawing/2014/main" id="{EEDA85C6-1544-4CAF-BAD0-A20DD834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76" y="670251"/>
            <a:ext cx="9158176" cy="618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26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ЛЕСОПОЖАРНОЙ ОБСТАНОВКИ </a:t>
            </a:r>
          </a:p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СОЧИ КРАСНОДАРСКОГО КРАЯ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5894FD8-3331-4827-9064-EB729ACD1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</a:t>
            </a:r>
            <a:r>
              <a:rPr lang="ru-RU" sz="1200" dirty="0" smtClean="0">
                <a:solidFill>
                  <a:schemeClr val="bg1"/>
                </a:solidFill>
              </a:rPr>
              <a:t>Г. </a:t>
            </a:r>
            <a:r>
              <a:rPr lang="ru-RU" sz="1200" dirty="0">
                <a:solidFill>
                  <a:schemeClr val="bg1"/>
                </a:solidFill>
              </a:rPr>
              <a:t>АНАПА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74C102-E73F-455B-9D48-41573EF0F552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22" name="Rectangle 903">
              <a:extLst>
                <a:ext uri="{FF2B5EF4-FFF2-40B4-BE49-F238E27FC236}">
                  <a16:creationId xmlns:a16="http://schemas.microsoft.com/office/drawing/2014/main" id="{9804347C-5D74-4A61-AFEE-F1014514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 Box 64">
              <a:extLst>
                <a:ext uri="{FF2B5EF4-FFF2-40B4-BE49-F238E27FC236}">
                  <a16:creationId xmlns:a16="http://schemas.microsoft.com/office/drawing/2014/main" id="{9E4E132D-00FF-4BB4-BA30-7F75C01D3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BCFC37AF-3030-40A0-B27B-AD922424D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33" name="Line 49">
                <a:extLst>
                  <a:ext uri="{FF2B5EF4-FFF2-40B4-BE49-F238E27FC236}">
                    <a16:creationId xmlns:a16="http://schemas.microsoft.com/office/drawing/2014/main" id="{D05C1089-31B7-40AE-A967-B05A2C262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Line 50">
                <a:extLst>
                  <a:ext uri="{FF2B5EF4-FFF2-40B4-BE49-F238E27FC236}">
                    <a16:creationId xmlns:a16="http://schemas.microsoft.com/office/drawing/2014/main" id="{4DA3527B-3859-4A59-A46C-5414BEF21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Line 51">
                <a:extLst>
                  <a:ext uri="{FF2B5EF4-FFF2-40B4-BE49-F238E27FC236}">
                    <a16:creationId xmlns:a16="http://schemas.microsoft.com/office/drawing/2014/main" id="{DA290233-F42B-465C-9162-A2560B205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Line 52">
                <a:extLst>
                  <a:ext uri="{FF2B5EF4-FFF2-40B4-BE49-F238E27FC236}">
                    <a16:creationId xmlns:a16="http://schemas.microsoft.com/office/drawing/2014/main" id="{0D2F503E-FF37-4157-89D8-D7F720DBE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B6717207-FC35-473A-9DC8-D1FE176F3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id="{1931F49B-AD83-4B28-BFA6-792841F17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27" name="Text Box 64">
              <a:extLst>
                <a:ext uri="{FF2B5EF4-FFF2-40B4-BE49-F238E27FC236}">
                  <a16:creationId xmlns:a16="http://schemas.microsoft.com/office/drawing/2014/main" id="{E9BDDF01-B819-4691-A2CE-1A246EE03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28" name="Text Box 64">
              <a:extLst>
                <a:ext uri="{FF2B5EF4-FFF2-40B4-BE49-F238E27FC236}">
                  <a16:creationId xmlns:a16="http://schemas.microsoft.com/office/drawing/2014/main" id="{FBA33455-11DB-48DB-8118-6299D5FB3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29" name="Object 170">
              <a:extLst>
                <a:ext uri="{FF2B5EF4-FFF2-40B4-BE49-F238E27FC236}">
                  <a16:creationId xmlns:a16="http://schemas.microsoft.com/office/drawing/2014/main" id="{FCDBA7E5-844D-4AAD-A795-AD21200F41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4" name="Clip" r:id="rId4" imgW="403250" imgH="226771" progId="MS_ClipArt_Gallery.2">
                    <p:embed/>
                  </p:oleObj>
                </mc:Choice>
                <mc:Fallback>
                  <p:oleObj name="Clip" r:id="rId4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47">
              <a:extLst>
                <a:ext uri="{FF2B5EF4-FFF2-40B4-BE49-F238E27FC236}">
                  <a16:creationId xmlns:a16="http://schemas.microsoft.com/office/drawing/2014/main" id="{D2F3078D-C84B-48D9-85F8-68E83B0D8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31" name="Rectangle 200">
              <a:extLst>
                <a:ext uri="{FF2B5EF4-FFF2-40B4-BE49-F238E27FC236}">
                  <a16:creationId xmlns:a16="http://schemas.microsoft.com/office/drawing/2014/main" id="{9920C751-C22C-4113-A0ED-379B2277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32" name="Text Box 47">
              <a:extLst>
                <a:ext uri="{FF2B5EF4-FFF2-40B4-BE49-F238E27FC236}">
                  <a16:creationId xmlns:a16="http://schemas.microsoft.com/office/drawing/2014/main" id="{646450BC-41F2-43CD-960A-8D02F83DA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37" name="AutoShape 172">
            <a:extLst>
              <a:ext uri="{FF2B5EF4-FFF2-40B4-BE49-F238E27FC236}">
                <a16:creationId xmlns:a16="http://schemas.microsoft.com/office/drawing/2014/main" id="{4576AE19-5D60-4898-919D-FCFA6AC9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689" y="3518369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48" name="Oval 110">
            <a:extLst>
              <a:ext uri="{FF2B5EF4-FFF2-40B4-BE49-F238E27FC236}">
                <a16:creationId xmlns:a16="http://schemas.microsoft.com/office/drawing/2014/main" id="{B5EA0CF5-F078-4E19-9242-05711CD4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39" y="4417875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49" name="Group 397">
            <a:extLst>
              <a:ext uri="{FF2B5EF4-FFF2-40B4-BE49-F238E27FC236}">
                <a16:creationId xmlns:a16="http://schemas.microsoft.com/office/drawing/2014/main" id="{07646E72-49FC-4008-8B57-5CE95A2DA4EF}"/>
              </a:ext>
            </a:extLst>
          </p:cNvPr>
          <p:cNvGrpSpPr>
            <a:grpSpLocks/>
          </p:cNvGrpSpPr>
          <p:nvPr/>
        </p:nvGrpSpPr>
        <p:grpSpPr bwMode="auto">
          <a:xfrm>
            <a:off x="5258499" y="4365468"/>
            <a:ext cx="255588" cy="233363"/>
            <a:chOff x="578" y="-479"/>
            <a:chExt cx="226" cy="206"/>
          </a:xfrm>
        </p:grpSpPr>
        <p:grpSp>
          <p:nvGrpSpPr>
            <p:cNvPr id="50" name="Group 48">
              <a:extLst>
                <a:ext uri="{FF2B5EF4-FFF2-40B4-BE49-F238E27FC236}">
                  <a16:creationId xmlns:a16="http://schemas.microsoft.com/office/drawing/2014/main" id="{5DF29F11-89A4-41E6-9CA2-5FB7C9067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53" name="Line 49">
                <a:extLst>
                  <a:ext uri="{FF2B5EF4-FFF2-40B4-BE49-F238E27FC236}">
                    <a16:creationId xmlns:a16="http://schemas.microsoft.com/office/drawing/2014/main" id="{F3058F56-A934-45D6-AA39-C41269B4E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Line 50">
                <a:extLst>
                  <a:ext uri="{FF2B5EF4-FFF2-40B4-BE49-F238E27FC236}">
                    <a16:creationId xmlns:a16="http://schemas.microsoft.com/office/drawing/2014/main" id="{97439BF1-7F6F-4BE8-AC48-519093D37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Line 51">
                <a:extLst>
                  <a:ext uri="{FF2B5EF4-FFF2-40B4-BE49-F238E27FC236}">
                    <a16:creationId xmlns:a16="http://schemas.microsoft.com/office/drawing/2014/main" id="{00E8058F-FDF1-498D-9680-25B8D93DD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Line 52">
                <a:extLst>
                  <a:ext uri="{FF2B5EF4-FFF2-40B4-BE49-F238E27FC236}">
                    <a16:creationId xmlns:a16="http://schemas.microsoft.com/office/drawing/2014/main" id="{6DF11345-1589-4F59-B325-BFCB79BD1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0584E803-5A92-487A-9E23-D84A120B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52" name="Text Box 54">
              <a:extLst>
                <a:ext uri="{FF2B5EF4-FFF2-40B4-BE49-F238E27FC236}">
                  <a16:creationId xmlns:a16="http://schemas.microsoft.com/office/drawing/2014/main" id="{F1F75E21-4D2A-4830-9793-32C9D0287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60" name="Rectangle 144">
            <a:extLst>
              <a:ext uri="{FF2B5EF4-FFF2-40B4-BE49-F238E27FC236}">
                <a16:creationId xmlns:a16="http://schemas.microsoft.com/office/drawing/2014/main" id="{1D26D451-1861-414B-A747-5626A715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954" y="60798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Большой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Утриш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4" name="Rectangle 144">
            <a:extLst>
              <a:ext uri="{FF2B5EF4-FFF2-40B4-BE49-F238E27FC236}">
                <a16:creationId xmlns:a16="http://schemas.microsoft.com/office/drawing/2014/main" id="{DDA9941A-0BFA-4138-9FA5-E41A529D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69" y="554910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Малый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Утриш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71" name="Object 565">
            <a:extLst>
              <a:ext uri="{FF2B5EF4-FFF2-40B4-BE49-F238E27FC236}">
                <a16:creationId xmlns:a16="http://schemas.microsoft.com/office/drawing/2014/main" id="{E520CE88-2BED-473E-9251-7A255369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287770"/>
              </p:ext>
            </p:extLst>
          </p:nvPr>
        </p:nvGraphicFramePr>
        <p:xfrm>
          <a:off x="5421119" y="5664291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5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119" y="5664291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65">
            <a:extLst>
              <a:ext uri="{FF2B5EF4-FFF2-40B4-BE49-F238E27FC236}">
                <a16:creationId xmlns:a16="http://schemas.microsoft.com/office/drawing/2014/main" id="{59715151-249E-49EF-9F47-2B2FBD5AD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699827"/>
              </p:ext>
            </p:extLst>
          </p:nvPr>
        </p:nvGraphicFramePr>
        <p:xfrm>
          <a:off x="5717357" y="6275301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6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7357" y="6275301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" name="Group 397">
            <a:extLst>
              <a:ext uri="{FF2B5EF4-FFF2-40B4-BE49-F238E27FC236}">
                <a16:creationId xmlns:a16="http://schemas.microsoft.com/office/drawing/2014/main" id="{C6D173D5-F048-4C68-8AF2-BE4A37F2BA4E}"/>
              </a:ext>
            </a:extLst>
          </p:cNvPr>
          <p:cNvGrpSpPr>
            <a:grpSpLocks/>
          </p:cNvGrpSpPr>
          <p:nvPr/>
        </p:nvGrpSpPr>
        <p:grpSpPr bwMode="auto">
          <a:xfrm>
            <a:off x="5503909" y="5288365"/>
            <a:ext cx="255588" cy="233363"/>
            <a:chOff x="578" y="-479"/>
            <a:chExt cx="226" cy="206"/>
          </a:xfrm>
        </p:grpSpPr>
        <p:grpSp>
          <p:nvGrpSpPr>
            <p:cNvPr id="99" name="Group 48">
              <a:extLst>
                <a:ext uri="{FF2B5EF4-FFF2-40B4-BE49-F238E27FC236}">
                  <a16:creationId xmlns:a16="http://schemas.microsoft.com/office/drawing/2014/main" id="{A9ACA19D-580B-4B64-A2D6-F228F0024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02" name="Line 49">
                <a:extLst>
                  <a:ext uri="{FF2B5EF4-FFF2-40B4-BE49-F238E27FC236}">
                    <a16:creationId xmlns:a16="http://schemas.microsoft.com/office/drawing/2014/main" id="{986E2FA6-BD46-4A74-A710-8DC47AF7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Line 50">
                <a:extLst>
                  <a:ext uri="{FF2B5EF4-FFF2-40B4-BE49-F238E27FC236}">
                    <a16:creationId xmlns:a16="http://schemas.microsoft.com/office/drawing/2014/main" id="{ACC9119B-8154-4FAA-936F-7D4D06670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Line 51">
                <a:extLst>
                  <a:ext uri="{FF2B5EF4-FFF2-40B4-BE49-F238E27FC236}">
                    <a16:creationId xmlns:a16="http://schemas.microsoft.com/office/drawing/2014/main" id="{8619336D-F8A6-4C16-8A79-3D5A155C9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Line 52">
                <a:extLst>
                  <a:ext uri="{FF2B5EF4-FFF2-40B4-BE49-F238E27FC236}">
                    <a16:creationId xmlns:a16="http://schemas.microsoft.com/office/drawing/2014/main" id="{8B293D54-B724-4266-B42D-3DEB39C17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0" name="Freeform 53">
              <a:extLst>
                <a:ext uri="{FF2B5EF4-FFF2-40B4-BE49-F238E27FC236}">
                  <a16:creationId xmlns:a16="http://schemas.microsoft.com/office/drawing/2014/main" id="{8BF4B693-D440-4938-A9C9-41E7F246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1" name="Text Box 54">
              <a:extLst>
                <a:ext uri="{FF2B5EF4-FFF2-40B4-BE49-F238E27FC236}">
                  <a16:creationId xmlns:a16="http://schemas.microsoft.com/office/drawing/2014/main" id="{5BFB2818-B3CD-4953-B4B1-44D595C1C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" name="Group 397">
            <a:extLst>
              <a:ext uri="{FF2B5EF4-FFF2-40B4-BE49-F238E27FC236}">
                <a16:creationId xmlns:a16="http://schemas.microsoft.com/office/drawing/2014/main" id="{81ABDF00-E53E-4B65-9B11-BCE1D1FD08F3}"/>
              </a:ext>
            </a:extLst>
          </p:cNvPr>
          <p:cNvGrpSpPr>
            <a:grpSpLocks/>
          </p:cNvGrpSpPr>
          <p:nvPr/>
        </p:nvGrpSpPr>
        <p:grpSpPr bwMode="auto">
          <a:xfrm>
            <a:off x="5172478" y="4823188"/>
            <a:ext cx="255588" cy="233363"/>
            <a:chOff x="578" y="-479"/>
            <a:chExt cx="226" cy="206"/>
          </a:xfrm>
        </p:grpSpPr>
        <p:grpSp>
          <p:nvGrpSpPr>
            <p:cNvPr id="123" name="Group 48">
              <a:extLst>
                <a:ext uri="{FF2B5EF4-FFF2-40B4-BE49-F238E27FC236}">
                  <a16:creationId xmlns:a16="http://schemas.microsoft.com/office/drawing/2014/main" id="{033C9D68-DC33-40E3-A565-175478399F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6" name="Line 49">
                <a:extLst>
                  <a:ext uri="{FF2B5EF4-FFF2-40B4-BE49-F238E27FC236}">
                    <a16:creationId xmlns:a16="http://schemas.microsoft.com/office/drawing/2014/main" id="{1F78176F-59D3-445E-8445-3FE1E1FA3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Line 50">
                <a:extLst>
                  <a:ext uri="{FF2B5EF4-FFF2-40B4-BE49-F238E27FC236}">
                    <a16:creationId xmlns:a16="http://schemas.microsoft.com/office/drawing/2014/main" id="{8541649C-8211-46A0-B6FF-984D414EF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" name="Line 51">
                <a:extLst>
                  <a:ext uri="{FF2B5EF4-FFF2-40B4-BE49-F238E27FC236}">
                    <a16:creationId xmlns:a16="http://schemas.microsoft.com/office/drawing/2014/main" id="{32880C44-E8D8-45D8-B6C4-C5196C040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9" name="Line 52">
                <a:extLst>
                  <a:ext uri="{FF2B5EF4-FFF2-40B4-BE49-F238E27FC236}">
                    <a16:creationId xmlns:a16="http://schemas.microsoft.com/office/drawing/2014/main" id="{429A75E4-28C3-4D64-B5B6-6500D7A4C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712D35EF-CE17-4325-A7A1-DF6B2FC8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5" name="Text Box 54">
              <a:extLst>
                <a:ext uri="{FF2B5EF4-FFF2-40B4-BE49-F238E27FC236}">
                  <a16:creationId xmlns:a16="http://schemas.microsoft.com/office/drawing/2014/main" id="{7FD142A9-34CB-406A-AF62-7821DC3C3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" name="Oval 110">
            <a:extLst>
              <a:ext uri="{FF2B5EF4-FFF2-40B4-BE49-F238E27FC236}">
                <a16:creationId xmlns:a16="http://schemas.microsoft.com/office/drawing/2014/main" id="{27DBA7DC-5FAD-48A6-8843-87DC2F4B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00BCA803-6EB4-4CED-A095-ABF9C3E2DAB5}"/>
              </a:ext>
            </a:extLst>
          </p:cNvPr>
          <p:cNvGrpSpPr/>
          <p:nvPr/>
        </p:nvGrpSpPr>
        <p:grpSpPr>
          <a:xfrm>
            <a:off x="6487010" y="3029264"/>
            <a:ext cx="2528280" cy="1263829"/>
            <a:chOff x="6428209" y="4993020"/>
            <a:chExt cx="2608288" cy="707551"/>
          </a:xfrm>
        </p:grpSpPr>
        <p:sp>
          <p:nvSpPr>
            <p:cNvPr id="134" name="Text Box 830">
              <a:extLst>
                <a:ext uri="{FF2B5EF4-FFF2-40B4-BE49-F238E27FC236}">
                  <a16:creationId xmlns:a16="http://schemas.microsoft.com/office/drawing/2014/main" id="{7E543730-C9EA-49EA-BEB6-88F14D5D8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52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- 31334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156728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- 137,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35" name="Rectangle 84">
              <a:extLst>
                <a:ext uri="{FF2B5EF4-FFF2-40B4-BE49-F238E27FC236}">
                  <a16:creationId xmlns:a16="http://schemas.microsoft.com/office/drawing/2014/main" id="{E1608ED8-DEF3-4DF8-845A-3D78E50CA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36" name="Picture 2">
            <a:extLst>
              <a:ext uri="{FF2B5EF4-FFF2-40B4-BE49-F238E27FC236}">
                <a16:creationId xmlns:a16="http://schemas.microsoft.com/office/drawing/2014/main" id="{45AFF481-03BB-44FD-B660-73747B03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761285"/>
            <a:ext cx="3462985" cy="180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2">
            <a:extLst>
              <a:ext uri="{FF2B5EF4-FFF2-40B4-BE49-F238E27FC236}">
                <a16:creationId xmlns:a16="http://schemas.microsoft.com/office/drawing/2014/main" id="{25AED923-FA7F-4A64-A8B2-26422203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6" y="3145168"/>
            <a:ext cx="2695462" cy="370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8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49"/>
            <a:ext cx="9169400" cy="61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2" y="981076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3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40" y="2420937"/>
            <a:ext cx="257175" cy="233363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5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3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5" y="3573463"/>
            <a:ext cx="255587" cy="233363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40" y="2103439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9" y="5876926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4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9" y="5876926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7" y="1844676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5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7" y="1844676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2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6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2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7" y="4518025"/>
          <a:ext cx="303213" cy="171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7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7" y="4518025"/>
                        <a:ext cx="303213" cy="171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8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90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9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90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1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0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1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9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1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9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1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5" y="1773239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2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2" y="6237289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5" y="2349501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9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7" y="50133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7" y="65246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1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40" y="2133601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2" y="5949951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7" y="6237289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1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5" y="23495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40" y="90805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2" y="1700214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1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5" y="5661026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2" y="1125539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2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2" y="1125539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3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4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7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5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7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344767"/>
              </p:ext>
            </p:extLst>
          </p:nvPr>
        </p:nvGraphicFramePr>
        <p:xfrm>
          <a:off x="-36512" y="5265677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86" name="Document" r:id="rId18" imgW="4144744" imgH="2255564" progId="Word.Document.8">
                  <p:embed/>
                </p:oleObj>
              </mc:Choice>
              <mc:Fallback>
                <p:oleObj name="Document" r:id="rId18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7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1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Г. НОВОРОССИЙСК</a:t>
            </a:r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F4130B4-CC6A-4243-8117-DC156E1A58D8}"/>
              </a:ext>
            </a:extLst>
          </p:cNvPr>
          <p:cNvGrpSpPr/>
          <p:nvPr/>
        </p:nvGrpSpPr>
        <p:grpSpPr>
          <a:xfrm>
            <a:off x="6555884" y="2622956"/>
            <a:ext cx="2574393" cy="1263829"/>
            <a:chOff x="6428208" y="4993020"/>
            <a:chExt cx="2608289" cy="707551"/>
          </a:xfrm>
        </p:grpSpPr>
        <p:sp>
          <p:nvSpPr>
            <p:cNvPr id="141" name="Text Box 830">
              <a:extLst>
                <a:ext uri="{FF2B5EF4-FFF2-40B4-BE49-F238E27FC236}">
                  <a16:creationId xmlns:a16="http://schemas.microsoft.com/office/drawing/2014/main" id="{4B4E1026-D6FE-477D-A76D-09ABFD1A9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8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47 931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246 266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- 63,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37.</a:t>
              </a:r>
            </a:p>
          </p:txBody>
        </p:sp>
        <p:sp>
          <p:nvSpPr>
            <p:cNvPr id="143" name="Rectangle 84">
              <a:extLst>
                <a:ext uri="{FF2B5EF4-FFF2-40B4-BE49-F238E27FC236}">
                  <a16:creationId xmlns:a16="http://schemas.microsoft.com/office/drawing/2014/main" id="{A8FEAC8A-1BFA-4118-879C-E06A4935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44" name="Picture 2">
            <a:extLst>
              <a:ext uri="{FF2B5EF4-FFF2-40B4-BE49-F238E27FC236}">
                <a16:creationId xmlns:a16="http://schemas.microsoft.com/office/drawing/2014/main" id="{869ED0A3-4526-4D43-9E9F-D4260B20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20" y="715963"/>
            <a:ext cx="3194696" cy="163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69C5CADB-8A9D-4079-B17B-E10D37DAF55C}"/>
              </a:ext>
            </a:extLst>
          </p:cNvPr>
          <p:cNvGrpSpPr/>
          <p:nvPr/>
        </p:nvGrpSpPr>
        <p:grpSpPr>
          <a:xfrm>
            <a:off x="7164290" y="4653137"/>
            <a:ext cx="2088351" cy="2135950"/>
            <a:chOff x="7235829" y="4725144"/>
            <a:chExt cx="2088351" cy="2135950"/>
          </a:xfrm>
        </p:grpSpPr>
        <p:sp>
          <p:nvSpPr>
            <p:cNvPr id="163" name="Rectangle 903">
              <a:extLst>
                <a:ext uri="{FF2B5EF4-FFF2-40B4-BE49-F238E27FC236}">
                  <a16:creationId xmlns:a16="http://schemas.microsoft.com/office/drawing/2014/main" id="{6EE57660-F7A1-4BDA-8DD4-F8B97B91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" name="Text Box 64">
              <a:extLst>
                <a:ext uri="{FF2B5EF4-FFF2-40B4-BE49-F238E27FC236}">
                  <a16:creationId xmlns:a16="http://schemas.microsoft.com/office/drawing/2014/main" id="{F9FD5B92-9224-4CB1-8CB0-48A9B503A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65" name="Group 48">
              <a:extLst>
                <a:ext uri="{FF2B5EF4-FFF2-40B4-BE49-F238E27FC236}">
                  <a16:creationId xmlns:a16="http://schemas.microsoft.com/office/drawing/2014/main" id="{AD8FE858-812F-4E92-8D15-43189851FB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75" name="Line 49">
                <a:extLst>
                  <a:ext uri="{FF2B5EF4-FFF2-40B4-BE49-F238E27FC236}">
                    <a16:creationId xmlns:a16="http://schemas.microsoft.com/office/drawing/2014/main" id="{510A2CA3-4E56-49AD-81D0-1FE9A93A9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" name="Line 50">
                <a:extLst>
                  <a:ext uri="{FF2B5EF4-FFF2-40B4-BE49-F238E27FC236}">
                    <a16:creationId xmlns:a16="http://schemas.microsoft.com/office/drawing/2014/main" id="{084BC40B-28C5-4B6E-B6B5-3DD8C6BA1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7" name="Line 51">
                <a:extLst>
                  <a:ext uri="{FF2B5EF4-FFF2-40B4-BE49-F238E27FC236}">
                    <a16:creationId xmlns:a16="http://schemas.microsoft.com/office/drawing/2014/main" id="{E1775FB9-3DAF-4A36-B9F1-701CCDBB7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8" name="Line 52">
                <a:extLst>
                  <a:ext uri="{FF2B5EF4-FFF2-40B4-BE49-F238E27FC236}">
                    <a16:creationId xmlns:a16="http://schemas.microsoft.com/office/drawing/2014/main" id="{00532461-2B45-44B7-B49C-C0001AE01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6" name="Freeform 53">
              <a:extLst>
                <a:ext uri="{FF2B5EF4-FFF2-40B4-BE49-F238E27FC236}">
                  <a16:creationId xmlns:a16="http://schemas.microsoft.com/office/drawing/2014/main" id="{DE539935-DF8E-4061-A620-F9F8DDFBB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67" name="Text Box 54">
              <a:extLst>
                <a:ext uri="{FF2B5EF4-FFF2-40B4-BE49-F238E27FC236}">
                  <a16:creationId xmlns:a16="http://schemas.microsoft.com/office/drawing/2014/main" id="{A00CE758-32D3-4AC7-85A6-1A6BC7DD0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68" name="Text Box 64">
              <a:extLst>
                <a:ext uri="{FF2B5EF4-FFF2-40B4-BE49-F238E27FC236}">
                  <a16:creationId xmlns:a16="http://schemas.microsoft.com/office/drawing/2014/main" id="{8691337E-2CE6-48E1-914B-48144BAA0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69" name="Text Box 64">
              <a:extLst>
                <a:ext uri="{FF2B5EF4-FFF2-40B4-BE49-F238E27FC236}">
                  <a16:creationId xmlns:a16="http://schemas.microsoft.com/office/drawing/2014/main" id="{42284444-C405-473D-B57E-6734D5BBD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70" name="Object 170">
              <a:extLst>
                <a:ext uri="{FF2B5EF4-FFF2-40B4-BE49-F238E27FC236}">
                  <a16:creationId xmlns:a16="http://schemas.microsoft.com/office/drawing/2014/main" id="{D19143AB-F001-449A-80AF-8713C20FBE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334134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187" name="Clip" r:id="rId21" imgW="403250" imgH="226771" progId="MS_ClipArt_Gallery.2">
                    <p:embed/>
                  </p:oleObj>
                </mc:Choice>
                <mc:Fallback>
                  <p:oleObj name="Clip" r:id="rId2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" name="Text Box 47">
              <a:extLst>
                <a:ext uri="{FF2B5EF4-FFF2-40B4-BE49-F238E27FC236}">
                  <a16:creationId xmlns:a16="http://schemas.microsoft.com/office/drawing/2014/main" id="{27FCE9DF-D47A-46FB-A5BB-7DD1CC374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72" name="Rectangle 200">
              <a:extLst>
                <a:ext uri="{FF2B5EF4-FFF2-40B4-BE49-F238E27FC236}">
                  <a16:creationId xmlns:a16="http://schemas.microsoft.com/office/drawing/2014/main" id="{F2A1C64E-C39E-4EB2-8033-F83520236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73" name="Text Box 47">
              <a:extLst>
                <a:ext uri="{FF2B5EF4-FFF2-40B4-BE49-F238E27FC236}">
                  <a16:creationId xmlns:a16="http://schemas.microsoft.com/office/drawing/2014/main" id="{9C17ECAE-509E-4082-93FB-042989BA1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79" name="Oval 110">
            <a:extLst>
              <a:ext uri="{FF2B5EF4-FFF2-40B4-BE49-F238E27FC236}">
                <a16:creationId xmlns:a16="http://schemas.microsoft.com/office/drawing/2014/main" id="{FC9E0EE7-9561-4CF9-ACF6-39C73A7DC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09" y="5160782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23440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7" y="2565401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40" y="2420937"/>
            <a:ext cx="257175" cy="233363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7"/>
            <a:ext cx="255588" cy="233363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5" y="2997201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6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90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4"/>
            <a:ext cx="6018212" cy="5630863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2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5" y="5949951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4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5" y="5949951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7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5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7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6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40" y="4292602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7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40" y="4292602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8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312926" y="5515531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2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7" y="36449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2" y="1196977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5" y="1268414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7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9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</a:t>
            </a:r>
            <a:r>
              <a:rPr lang="ru-RU" sz="1200" dirty="0" smtClean="0">
                <a:solidFill>
                  <a:schemeClr val="bg1"/>
                </a:solidFill>
              </a:rPr>
              <a:t> ВОЗНИКНОВЕНИЯ ПРИРОДНЫХ  </a:t>
            </a:r>
            <a:r>
              <a:rPr lang="ru-RU" sz="1200" dirty="0">
                <a:solidFill>
                  <a:schemeClr val="bg1"/>
                </a:solidFill>
              </a:rPr>
              <a:t>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</a:t>
            </a:r>
            <a:r>
              <a:rPr lang="ru-RU" sz="1200" dirty="0" smtClean="0">
                <a:solidFill>
                  <a:schemeClr val="bg1"/>
                </a:solidFill>
              </a:rPr>
              <a:t>Г. </a:t>
            </a:r>
            <a:r>
              <a:rPr lang="ru-RU" sz="1200" dirty="0">
                <a:solidFill>
                  <a:schemeClr val="bg1"/>
                </a:solidFill>
              </a:rPr>
              <a:t>ГЕЛЕНДЖИК</a:t>
            </a: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" y="5360662"/>
            <a:ext cx="3995938" cy="14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63F05041-7573-46EB-AA4F-8EC8A51AFB0E}"/>
              </a:ext>
            </a:extLst>
          </p:cNvPr>
          <p:cNvGrpSpPr/>
          <p:nvPr/>
        </p:nvGrpSpPr>
        <p:grpSpPr>
          <a:xfrm>
            <a:off x="6733578" y="2852932"/>
            <a:ext cx="2374926" cy="1263829"/>
            <a:chOff x="6428209" y="4993020"/>
            <a:chExt cx="2608288" cy="707551"/>
          </a:xfrm>
        </p:grpSpPr>
        <p:sp>
          <p:nvSpPr>
            <p:cNvPr id="100" name="Text Box 830">
              <a:extLst>
                <a:ext uri="{FF2B5EF4-FFF2-40B4-BE49-F238E27FC236}">
                  <a16:creationId xmlns:a16="http://schemas.microsoft.com/office/drawing/2014/main" id="{8FAA9D0F-680A-4FEC-98D3-A5CB8D3EE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21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- 15553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103523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- 154,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01" name="Rectangle 84">
              <a:extLst>
                <a:ext uri="{FF2B5EF4-FFF2-40B4-BE49-F238E27FC236}">
                  <a16:creationId xmlns:a16="http://schemas.microsoft.com/office/drawing/2014/main" id="{DCC734DD-01A5-44AB-B945-F95426095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02" name="Picture 2">
            <a:extLst>
              <a:ext uri="{FF2B5EF4-FFF2-40B4-BE49-F238E27FC236}">
                <a16:creationId xmlns:a16="http://schemas.microsoft.com/office/drawing/2014/main" id="{B9669312-4ABD-43DF-A98D-63B9F3059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27500" r="64298" b="25500"/>
          <a:stretch/>
        </p:blipFill>
        <p:spPr bwMode="auto">
          <a:xfrm>
            <a:off x="5724132" y="694791"/>
            <a:ext cx="3389212" cy="16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79F47C-1EA4-4062-851E-29D11AC24060}"/>
              </a:ext>
            </a:extLst>
          </p:cNvPr>
          <p:cNvGrpSpPr/>
          <p:nvPr/>
        </p:nvGrpSpPr>
        <p:grpSpPr>
          <a:xfrm>
            <a:off x="7164290" y="4653137"/>
            <a:ext cx="2088351" cy="2135950"/>
            <a:chOff x="7235829" y="4725144"/>
            <a:chExt cx="2088351" cy="2135950"/>
          </a:xfrm>
        </p:grpSpPr>
        <p:sp>
          <p:nvSpPr>
            <p:cNvPr id="104" name="Rectangle 903">
              <a:extLst>
                <a:ext uri="{FF2B5EF4-FFF2-40B4-BE49-F238E27FC236}">
                  <a16:creationId xmlns:a16="http://schemas.microsoft.com/office/drawing/2014/main" id="{E22FB5BF-AF7C-4754-A1F7-F3E689544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5" name="Text Box 64">
              <a:extLst>
                <a:ext uri="{FF2B5EF4-FFF2-40B4-BE49-F238E27FC236}">
                  <a16:creationId xmlns:a16="http://schemas.microsoft.com/office/drawing/2014/main" id="{569AEB8B-88DE-4DC5-8996-76237225A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06" name="Group 48">
              <a:extLst>
                <a:ext uri="{FF2B5EF4-FFF2-40B4-BE49-F238E27FC236}">
                  <a16:creationId xmlns:a16="http://schemas.microsoft.com/office/drawing/2014/main" id="{34165BBA-B1F5-4724-9153-C674F12EE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16" name="Line 49">
                <a:extLst>
                  <a:ext uri="{FF2B5EF4-FFF2-40B4-BE49-F238E27FC236}">
                    <a16:creationId xmlns:a16="http://schemas.microsoft.com/office/drawing/2014/main" id="{A691661C-CE03-4FC3-85C2-2B82EDB87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7" name="Line 50">
                <a:extLst>
                  <a:ext uri="{FF2B5EF4-FFF2-40B4-BE49-F238E27FC236}">
                    <a16:creationId xmlns:a16="http://schemas.microsoft.com/office/drawing/2014/main" id="{DE5F4DAF-FB5A-4E60-8A0B-DFC5555BE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8" name="Line 51">
                <a:extLst>
                  <a:ext uri="{FF2B5EF4-FFF2-40B4-BE49-F238E27FC236}">
                    <a16:creationId xmlns:a16="http://schemas.microsoft.com/office/drawing/2014/main" id="{7F8D2A39-EED4-417C-BC78-A6C318FA1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Line 52">
                <a:extLst>
                  <a:ext uri="{FF2B5EF4-FFF2-40B4-BE49-F238E27FC236}">
                    <a16:creationId xmlns:a16="http://schemas.microsoft.com/office/drawing/2014/main" id="{04861441-F8B4-4600-8920-14D37309AA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82575840-B180-4758-A0D7-F1A2C1ED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8" name="Text Box 54">
              <a:extLst>
                <a:ext uri="{FF2B5EF4-FFF2-40B4-BE49-F238E27FC236}">
                  <a16:creationId xmlns:a16="http://schemas.microsoft.com/office/drawing/2014/main" id="{FF42E336-3538-4660-8882-3DD046A78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9749" y="5661247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 dirty="0">
                  <a:latin typeface="Arial" charset="0"/>
                </a:rPr>
                <a:t> ПЧ</a:t>
              </a:r>
              <a:endParaRPr lang="ru-RU" altLang="ru-RU" sz="1300" dirty="0">
                <a:latin typeface="Arial" charset="0"/>
              </a:endParaRPr>
            </a:p>
          </p:txBody>
        </p:sp>
        <p:sp>
          <p:nvSpPr>
            <p:cNvPr id="109" name="Text Box 64">
              <a:extLst>
                <a:ext uri="{FF2B5EF4-FFF2-40B4-BE49-F238E27FC236}">
                  <a16:creationId xmlns:a16="http://schemas.microsoft.com/office/drawing/2014/main" id="{1985D389-957D-4638-B92F-72F692F9D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0" name="Text Box 64">
              <a:extLst>
                <a:ext uri="{FF2B5EF4-FFF2-40B4-BE49-F238E27FC236}">
                  <a16:creationId xmlns:a16="http://schemas.microsoft.com/office/drawing/2014/main" id="{5917FBCF-F964-4548-BB9D-AE5999D18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1" name="Object 170">
              <a:extLst>
                <a:ext uri="{FF2B5EF4-FFF2-40B4-BE49-F238E27FC236}">
                  <a16:creationId xmlns:a16="http://schemas.microsoft.com/office/drawing/2014/main" id="{F4A85F83-6C35-453D-B605-DA3797F3C6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980096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9" name="Clip" r:id="rId13" imgW="403250" imgH="226771" progId="MS_ClipArt_Gallery.2">
                    <p:embed/>
                  </p:oleObj>
                </mc:Choice>
                <mc:Fallback>
                  <p:oleObj name="Clip" r:id="rId13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Text Box 47">
              <a:extLst>
                <a:ext uri="{FF2B5EF4-FFF2-40B4-BE49-F238E27FC236}">
                  <a16:creationId xmlns:a16="http://schemas.microsoft.com/office/drawing/2014/main" id="{DBCBD3D3-0A79-49E0-BAD0-8541EDF0A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" name="Rectangle 200">
              <a:extLst>
                <a:ext uri="{FF2B5EF4-FFF2-40B4-BE49-F238E27FC236}">
                  <a16:creationId xmlns:a16="http://schemas.microsoft.com/office/drawing/2014/main" id="{8A678E0C-39BF-4DA3-95AC-658528275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4" name="Text Box 47">
              <a:extLst>
                <a:ext uri="{FF2B5EF4-FFF2-40B4-BE49-F238E27FC236}">
                  <a16:creationId xmlns:a16="http://schemas.microsoft.com/office/drawing/2014/main" id="{6BEF7103-0DD9-4E52-A13E-2B3DCCAB7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20" name="Oval 110">
            <a:extLst>
              <a:ext uri="{FF2B5EF4-FFF2-40B4-BE49-F238E27FC236}">
                <a16:creationId xmlns:a16="http://schemas.microsoft.com/office/drawing/2014/main" id="{A5AD1FB7-3966-453C-87E4-A1841E28C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09" y="5160782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9429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40" y="5949951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40" y="5805488"/>
            <a:ext cx="257175" cy="233363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2" y="5734051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5" y="3068637"/>
            <a:ext cx="257175" cy="233363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40" y="3789363"/>
            <a:ext cx="257175" cy="233363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90" y="3068637"/>
            <a:ext cx="257175" cy="233363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7" y="5157788"/>
            <a:ext cx="257175" cy="233363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7" y="2636837"/>
            <a:ext cx="257175" cy="233363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6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2"/>
            <a:ext cx="1296988" cy="313849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2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2"/>
            <a:ext cx="1225550" cy="313849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7"/>
            <a:ext cx="2520950" cy="2305051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90"/>
            <a:ext cx="1225550" cy="313849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6"/>
            <a:ext cx="1225550" cy="313849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2" y="4292602"/>
            <a:ext cx="1368425" cy="313849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4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7" y="3573465"/>
            <a:ext cx="1368425" cy="313849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1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5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5" y="2852739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6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5" y="2852739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40" y="4581526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7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40" y="4581526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1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8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1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40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9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40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9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0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9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6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1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6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2" y="2852739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2"/>
            <a:ext cx="1524000" cy="313849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77366" y="3280570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2" y="60928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9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5" y="4941889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7" y="2636839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3369187" y="1597819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6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707904" y="558936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7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 </a:t>
            </a:r>
            <a:r>
              <a:rPr lang="ru-RU" sz="1200" dirty="0">
                <a:solidFill>
                  <a:schemeClr val="bg1"/>
                </a:solidFill>
              </a:rPr>
              <a:t>ВОЗНИКНОВЕНИЯ </a:t>
            </a:r>
            <a:r>
              <a:rPr lang="ru-RU" sz="1200" dirty="0" smtClean="0">
                <a:solidFill>
                  <a:schemeClr val="bg1"/>
                </a:solidFill>
              </a:rPr>
              <a:t>ПРИРОДНЫХ  ПОЖАРОВ  </a:t>
            </a:r>
            <a:r>
              <a:rPr lang="ru-RU" sz="1200" dirty="0">
                <a:solidFill>
                  <a:schemeClr val="bg1"/>
                </a:solidFill>
              </a:rPr>
              <a:t>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ТУАПСИНСКИЙ РАЙОН</a:t>
            </a:r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7B8B0A3-4686-4CCB-8DD1-7357C3E8C2D4}"/>
              </a:ext>
            </a:extLst>
          </p:cNvPr>
          <p:cNvGrpSpPr/>
          <p:nvPr/>
        </p:nvGrpSpPr>
        <p:grpSpPr>
          <a:xfrm>
            <a:off x="-2254" y="5253200"/>
            <a:ext cx="2528280" cy="1263829"/>
            <a:chOff x="6428209" y="4993020"/>
            <a:chExt cx="2608288" cy="707551"/>
          </a:xfrm>
        </p:grpSpPr>
        <p:sp>
          <p:nvSpPr>
            <p:cNvPr id="132" name="Text Box 830">
              <a:extLst>
                <a:ext uri="{FF2B5EF4-FFF2-40B4-BE49-F238E27FC236}">
                  <a16:creationId xmlns:a16="http://schemas.microsoft.com/office/drawing/2014/main" id="{44877EED-145E-481E-8539-4F1B89652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64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35496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125876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- 160,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19.</a:t>
              </a:r>
            </a:p>
          </p:txBody>
        </p:sp>
        <p:sp>
          <p:nvSpPr>
            <p:cNvPr id="133" name="Rectangle 84">
              <a:extLst>
                <a:ext uri="{FF2B5EF4-FFF2-40B4-BE49-F238E27FC236}">
                  <a16:creationId xmlns:a16="http://schemas.microsoft.com/office/drawing/2014/main" id="{73AA4314-AAA2-4988-A07A-F4C174D90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39" name="Picture 2">
            <a:extLst>
              <a:ext uri="{FF2B5EF4-FFF2-40B4-BE49-F238E27FC236}">
                <a16:creationId xmlns:a16="http://schemas.microsoft.com/office/drawing/2014/main" id="{7B5AB869-B8C7-4072-A96F-04775DAC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66" y="670251"/>
            <a:ext cx="3286638" cy="1725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E1DA5043-E6D4-4C08-8DCA-B998F163D9F9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158" name="Rectangle 903">
              <a:extLst>
                <a:ext uri="{FF2B5EF4-FFF2-40B4-BE49-F238E27FC236}">
                  <a16:creationId xmlns:a16="http://schemas.microsoft.com/office/drawing/2014/main" id="{51624550-E888-4164-8287-6C0F73057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9" name="Text Box 64">
              <a:extLst>
                <a:ext uri="{FF2B5EF4-FFF2-40B4-BE49-F238E27FC236}">
                  <a16:creationId xmlns:a16="http://schemas.microsoft.com/office/drawing/2014/main" id="{2A6692A5-31F1-4363-B6ED-F3643B2EA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60" name="Group 48">
              <a:extLst>
                <a:ext uri="{FF2B5EF4-FFF2-40B4-BE49-F238E27FC236}">
                  <a16:creationId xmlns:a16="http://schemas.microsoft.com/office/drawing/2014/main" id="{BC0625AA-6BBA-46E2-9772-B63EE90D8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70" name="Line 49">
                <a:extLst>
                  <a:ext uri="{FF2B5EF4-FFF2-40B4-BE49-F238E27FC236}">
                    <a16:creationId xmlns:a16="http://schemas.microsoft.com/office/drawing/2014/main" id="{6E343149-DBC0-4246-A129-0C8C1DDF1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1" name="Line 50">
                <a:extLst>
                  <a:ext uri="{FF2B5EF4-FFF2-40B4-BE49-F238E27FC236}">
                    <a16:creationId xmlns:a16="http://schemas.microsoft.com/office/drawing/2014/main" id="{14B3D495-8BAB-4AF9-ADAB-187A13D8B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2" name="Line 51">
                <a:extLst>
                  <a:ext uri="{FF2B5EF4-FFF2-40B4-BE49-F238E27FC236}">
                    <a16:creationId xmlns:a16="http://schemas.microsoft.com/office/drawing/2014/main" id="{8E7B9B66-7B34-4D90-8059-3CDFF54A1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3" name="Line 52">
                <a:extLst>
                  <a:ext uri="{FF2B5EF4-FFF2-40B4-BE49-F238E27FC236}">
                    <a16:creationId xmlns:a16="http://schemas.microsoft.com/office/drawing/2014/main" id="{EA53C0D6-A1CA-4C99-ABEA-7FCA1D912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1" name="Freeform 53">
              <a:extLst>
                <a:ext uri="{FF2B5EF4-FFF2-40B4-BE49-F238E27FC236}">
                  <a16:creationId xmlns:a16="http://schemas.microsoft.com/office/drawing/2014/main" id="{A9F70D3B-75EF-4A51-8202-F3E9384F4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62" name="Text Box 54">
              <a:extLst>
                <a:ext uri="{FF2B5EF4-FFF2-40B4-BE49-F238E27FC236}">
                  <a16:creationId xmlns:a16="http://schemas.microsoft.com/office/drawing/2014/main" id="{753F3F7F-B8FB-465E-86F2-5BF22B19C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63" name="Text Box 64">
              <a:extLst>
                <a:ext uri="{FF2B5EF4-FFF2-40B4-BE49-F238E27FC236}">
                  <a16:creationId xmlns:a16="http://schemas.microsoft.com/office/drawing/2014/main" id="{D7DF5A60-F1DF-4C26-9C72-F94C09C0F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64" name="Text Box 64">
              <a:extLst>
                <a:ext uri="{FF2B5EF4-FFF2-40B4-BE49-F238E27FC236}">
                  <a16:creationId xmlns:a16="http://schemas.microsoft.com/office/drawing/2014/main" id="{D05B3742-3AD5-4AC2-9EEC-F9733CB38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65" name="Object 170">
              <a:extLst>
                <a:ext uri="{FF2B5EF4-FFF2-40B4-BE49-F238E27FC236}">
                  <a16:creationId xmlns:a16="http://schemas.microsoft.com/office/drawing/2014/main" id="{37067A12-85B9-4B21-87C0-485BABF8D2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4604838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2" name="Clip" r:id="rId15" imgW="403250" imgH="226771" progId="MS_ClipArt_Gallery.2">
                    <p:embed/>
                  </p:oleObj>
                </mc:Choice>
                <mc:Fallback>
                  <p:oleObj name="Clip" r:id="rId15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" name="Text Box 47">
              <a:extLst>
                <a:ext uri="{FF2B5EF4-FFF2-40B4-BE49-F238E27FC236}">
                  <a16:creationId xmlns:a16="http://schemas.microsoft.com/office/drawing/2014/main" id="{34D0A5E8-A43C-44A2-A539-70058516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67" name="Rectangle 200">
              <a:extLst>
                <a:ext uri="{FF2B5EF4-FFF2-40B4-BE49-F238E27FC236}">
                  <a16:creationId xmlns:a16="http://schemas.microsoft.com/office/drawing/2014/main" id="{B4828851-BDA8-4763-9415-82DE67421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68" name="Text Box 47">
              <a:extLst>
                <a:ext uri="{FF2B5EF4-FFF2-40B4-BE49-F238E27FC236}">
                  <a16:creationId xmlns:a16="http://schemas.microsoft.com/office/drawing/2014/main" id="{D0CF4961-CB62-4047-B3E1-717126819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74" name="Oval 110">
            <a:extLst>
              <a:ext uri="{FF2B5EF4-FFF2-40B4-BE49-F238E27FC236}">
                <a16:creationId xmlns:a16="http://schemas.microsoft.com/office/drawing/2014/main" id="{63F83775-89F5-4611-87FF-C29E801AF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7300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Сочи">
            <a:extLst>
              <a:ext uri="{FF2B5EF4-FFF2-40B4-BE49-F238E27FC236}">
                <a16:creationId xmlns:a16="http://schemas.microsoft.com/office/drawing/2014/main" id="{7B53018E-6A00-4099-938D-703D79A0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0252"/>
            <a:ext cx="9144001" cy="618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26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ЛЕСОПОЖАРНОЙ ОБСТАНОВКИ </a:t>
            </a:r>
          </a:p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СОЧИ КРАСНОДАРСКОГО КРАЯ</a:t>
            </a:r>
          </a:p>
        </p:txBody>
      </p:sp>
      <p:grpSp>
        <p:nvGrpSpPr>
          <p:cNvPr id="372" name="Группа 371"/>
          <p:cNvGrpSpPr/>
          <p:nvPr/>
        </p:nvGrpSpPr>
        <p:grpSpPr>
          <a:xfrm>
            <a:off x="6431850" y="2780928"/>
            <a:ext cx="2652682" cy="1239199"/>
            <a:chOff x="6428209" y="4993021"/>
            <a:chExt cx="2608288" cy="735677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936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104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50362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497806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- 464,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48.</a:t>
              </a: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1"/>
              <a:ext cx="2608288" cy="14689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17" y="718942"/>
            <a:ext cx="3459389" cy="18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25894FD8-3331-4827-9064-EB729ACD1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г. СОЧИ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74C102-E73F-455B-9D48-41573EF0F552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22" name="Rectangle 903">
              <a:extLst>
                <a:ext uri="{FF2B5EF4-FFF2-40B4-BE49-F238E27FC236}">
                  <a16:creationId xmlns:a16="http://schemas.microsoft.com/office/drawing/2014/main" id="{9804347C-5D74-4A61-AFEE-F1014514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 Box 64">
              <a:extLst>
                <a:ext uri="{FF2B5EF4-FFF2-40B4-BE49-F238E27FC236}">
                  <a16:creationId xmlns:a16="http://schemas.microsoft.com/office/drawing/2014/main" id="{9E4E132D-00FF-4BB4-BA30-7F75C01D3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BCFC37AF-3030-40A0-B27B-AD922424D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33" name="Line 49">
                <a:extLst>
                  <a:ext uri="{FF2B5EF4-FFF2-40B4-BE49-F238E27FC236}">
                    <a16:creationId xmlns:a16="http://schemas.microsoft.com/office/drawing/2014/main" id="{D05C1089-31B7-40AE-A967-B05A2C262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Line 50">
                <a:extLst>
                  <a:ext uri="{FF2B5EF4-FFF2-40B4-BE49-F238E27FC236}">
                    <a16:creationId xmlns:a16="http://schemas.microsoft.com/office/drawing/2014/main" id="{4DA3527B-3859-4A59-A46C-5414BEF21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Line 51">
                <a:extLst>
                  <a:ext uri="{FF2B5EF4-FFF2-40B4-BE49-F238E27FC236}">
                    <a16:creationId xmlns:a16="http://schemas.microsoft.com/office/drawing/2014/main" id="{DA290233-F42B-465C-9162-A2560B205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Line 52">
                <a:extLst>
                  <a:ext uri="{FF2B5EF4-FFF2-40B4-BE49-F238E27FC236}">
                    <a16:creationId xmlns:a16="http://schemas.microsoft.com/office/drawing/2014/main" id="{0D2F503E-FF37-4157-89D8-D7F720DBE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B6717207-FC35-473A-9DC8-D1FE176F3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id="{1931F49B-AD83-4B28-BFA6-792841F17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27" name="Text Box 64">
              <a:extLst>
                <a:ext uri="{FF2B5EF4-FFF2-40B4-BE49-F238E27FC236}">
                  <a16:creationId xmlns:a16="http://schemas.microsoft.com/office/drawing/2014/main" id="{E9BDDF01-B819-4691-A2CE-1A246EE03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28" name="Text Box 64">
              <a:extLst>
                <a:ext uri="{FF2B5EF4-FFF2-40B4-BE49-F238E27FC236}">
                  <a16:creationId xmlns:a16="http://schemas.microsoft.com/office/drawing/2014/main" id="{FBA33455-11DB-48DB-8118-6299D5FB3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29" name="Object 170">
              <a:extLst>
                <a:ext uri="{FF2B5EF4-FFF2-40B4-BE49-F238E27FC236}">
                  <a16:creationId xmlns:a16="http://schemas.microsoft.com/office/drawing/2014/main" id="{FCDBA7E5-844D-4AAD-A795-AD21200F41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7802346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148" name="Clip" r:id="rId5" imgW="403250" imgH="226771" progId="MS_ClipArt_Gallery.2">
                    <p:embed/>
                  </p:oleObj>
                </mc:Choice>
                <mc:Fallback>
                  <p:oleObj name="Clip" r:id="rId5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47">
              <a:extLst>
                <a:ext uri="{FF2B5EF4-FFF2-40B4-BE49-F238E27FC236}">
                  <a16:creationId xmlns:a16="http://schemas.microsoft.com/office/drawing/2014/main" id="{D2F3078D-C84B-48D9-85F8-68E83B0D8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31" name="Rectangle 200">
              <a:extLst>
                <a:ext uri="{FF2B5EF4-FFF2-40B4-BE49-F238E27FC236}">
                  <a16:creationId xmlns:a16="http://schemas.microsoft.com/office/drawing/2014/main" id="{9920C751-C22C-4113-A0ED-379B2277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32" name="Text Box 47">
              <a:extLst>
                <a:ext uri="{FF2B5EF4-FFF2-40B4-BE49-F238E27FC236}">
                  <a16:creationId xmlns:a16="http://schemas.microsoft.com/office/drawing/2014/main" id="{646450BC-41F2-43CD-960A-8D02F83DA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37" name="AutoShape 172">
            <a:extLst>
              <a:ext uri="{FF2B5EF4-FFF2-40B4-BE49-F238E27FC236}">
                <a16:creationId xmlns:a16="http://schemas.microsoft.com/office/drawing/2014/main" id="{4576AE19-5D60-4898-919D-FCFA6AC9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052" y="3006893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grpSp>
        <p:nvGrpSpPr>
          <p:cNvPr id="38" name="Group 397">
            <a:extLst>
              <a:ext uri="{FF2B5EF4-FFF2-40B4-BE49-F238E27FC236}">
                <a16:creationId xmlns:a16="http://schemas.microsoft.com/office/drawing/2014/main" id="{1D87EC6F-93E3-4692-8073-8F10AA808DC8}"/>
              </a:ext>
            </a:extLst>
          </p:cNvPr>
          <p:cNvGrpSpPr>
            <a:grpSpLocks/>
          </p:cNvGrpSpPr>
          <p:nvPr/>
        </p:nvGrpSpPr>
        <p:grpSpPr bwMode="auto">
          <a:xfrm>
            <a:off x="6116612" y="3673149"/>
            <a:ext cx="255588" cy="233363"/>
            <a:chOff x="578" y="-479"/>
            <a:chExt cx="226" cy="206"/>
          </a:xfrm>
        </p:grpSpPr>
        <p:grpSp>
          <p:nvGrpSpPr>
            <p:cNvPr id="39" name="Group 48">
              <a:extLst>
                <a:ext uri="{FF2B5EF4-FFF2-40B4-BE49-F238E27FC236}">
                  <a16:creationId xmlns:a16="http://schemas.microsoft.com/office/drawing/2014/main" id="{A27C72F5-6540-4077-9369-484079167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42" name="Line 49">
                <a:extLst>
                  <a:ext uri="{FF2B5EF4-FFF2-40B4-BE49-F238E27FC236}">
                    <a16:creationId xmlns:a16="http://schemas.microsoft.com/office/drawing/2014/main" id="{5D2EF869-6095-4776-8655-9CEDE6047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Line 50">
                <a:extLst>
                  <a:ext uri="{FF2B5EF4-FFF2-40B4-BE49-F238E27FC236}">
                    <a16:creationId xmlns:a16="http://schemas.microsoft.com/office/drawing/2014/main" id="{52E681FD-B550-474C-845A-87D3C49CB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4" name="Line 51">
                <a:extLst>
                  <a:ext uri="{FF2B5EF4-FFF2-40B4-BE49-F238E27FC236}">
                    <a16:creationId xmlns:a16="http://schemas.microsoft.com/office/drawing/2014/main" id="{95A6CDF4-59EB-49FB-AD82-FD7369FCD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Line 52">
                <a:extLst>
                  <a:ext uri="{FF2B5EF4-FFF2-40B4-BE49-F238E27FC236}">
                    <a16:creationId xmlns:a16="http://schemas.microsoft.com/office/drawing/2014/main" id="{36A696B0-87CF-4466-9D63-450BF3DE6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0" name="Freeform 53">
              <a:extLst>
                <a:ext uri="{FF2B5EF4-FFF2-40B4-BE49-F238E27FC236}">
                  <a16:creationId xmlns:a16="http://schemas.microsoft.com/office/drawing/2014/main" id="{8330BA94-9AF3-4FE4-8058-72CDDE660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41" name="Text Box 54">
              <a:extLst>
                <a:ext uri="{FF2B5EF4-FFF2-40B4-BE49-F238E27FC236}">
                  <a16:creationId xmlns:a16="http://schemas.microsoft.com/office/drawing/2014/main" id="{C5058384-AE54-45FD-B15A-A8E5C9D1A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aphicFrame>
        <p:nvGraphicFramePr>
          <p:cNvPr id="46" name="Object 565">
            <a:extLst>
              <a:ext uri="{FF2B5EF4-FFF2-40B4-BE49-F238E27FC236}">
                <a16:creationId xmlns:a16="http://schemas.microsoft.com/office/drawing/2014/main" id="{773F8A57-A4DB-4BB8-A098-5A1A12AEF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480235"/>
              </p:ext>
            </p:extLst>
          </p:nvPr>
        </p:nvGraphicFramePr>
        <p:xfrm>
          <a:off x="3218980" y="342986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9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980" y="342986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144">
            <a:extLst>
              <a:ext uri="{FF2B5EF4-FFF2-40B4-BE49-F238E27FC236}">
                <a16:creationId xmlns:a16="http://schemas.microsoft.com/office/drawing/2014/main" id="{D981009D-2BD6-4925-8644-8367E4CDF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916" y="2822377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Татьяновка</a:t>
            </a:r>
            <a:r>
              <a:rPr lang="ru-RU" altLang="ru-RU" sz="900" dirty="0">
                <a:latin typeface="Arial" charset="0"/>
              </a:rPr>
              <a:t> </a:t>
            </a:r>
          </a:p>
        </p:txBody>
      </p:sp>
      <p:sp>
        <p:nvSpPr>
          <p:cNvPr id="48" name="Oval 110">
            <a:extLst>
              <a:ext uri="{FF2B5EF4-FFF2-40B4-BE49-F238E27FC236}">
                <a16:creationId xmlns:a16="http://schemas.microsoft.com/office/drawing/2014/main" id="{B5EA0CF5-F078-4E19-9242-05711CD4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916" y="5017043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49" name="Group 397">
            <a:extLst>
              <a:ext uri="{FF2B5EF4-FFF2-40B4-BE49-F238E27FC236}">
                <a16:creationId xmlns:a16="http://schemas.microsoft.com/office/drawing/2014/main" id="{07646E72-49FC-4008-8B57-5CE95A2DA4EF}"/>
              </a:ext>
            </a:extLst>
          </p:cNvPr>
          <p:cNvGrpSpPr>
            <a:grpSpLocks/>
          </p:cNvGrpSpPr>
          <p:nvPr/>
        </p:nvGrpSpPr>
        <p:grpSpPr bwMode="auto">
          <a:xfrm>
            <a:off x="4795122" y="4633773"/>
            <a:ext cx="255588" cy="233363"/>
            <a:chOff x="578" y="-479"/>
            <a:chExt cx="226" cy="206"/>
          </a:xfrm>
        </p:grpSpPr>
        <p:grpSp>
          <p:nvGrpSpPr>
            <p:cNvPr id="50" name="Group 48">
              <a:extLst>
                <a:ext uri="{FF2B5EF4-FFF2-40B4-BE49-F238E27FC236}">
                  <a16:creationId xmlns:a16="http://schemas.microsoft.com/office/drawing/2014/main" id="{5DF29F11-89A4-41E6-9CA2-5FB7C9067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53" name="Line 49">
                <a:extLst>
                  <a:ext uri="{FF2B5EF4-FFF2-40B4-BE49-F238E27FC236}">
                    <a16:creationId xmlns:a16="http://schemas.microsoft.com/office/drawing/2014/main" id="{F3058F56-A934-45D6-AA39-C41269B4E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Line 50">
                <a:extLst>
                  <a:ext uri="{FF2B5EF4-FFF2-40B4-BE49-F238E27FC236}">
                    <a16:creationId xmlns:a16="http://schemas.microsoft.com/office/drawing/2014/main" id="{97439BF1-7F6F-4BE8-AC48-519093D37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Line 51">
                <a:extLst>
                  <a:ext uri="{FF2B5EF4-FFF2-40B4-BE49-F238E27FC236}">
                    <a16:creationId xmlns:a16="http://schemas.microsoft.com/office/drawing/2014/main" id="{00E8058F-FDF1-498D-9680-25B8D93DD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Line 52">
                <a:extLst>
                  <a:ext uri="{FF2B5EF4-FFF2-40B4-BE49-F238E27FC236}">
                    <a16:creationId xmlns:a16="http://schemas.microsoft.com/office/drawing/2014/main" id="{6DF11345-1589-4F59-B325-BFCB79BD1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0584E803-5A92-487A-9E23-D84A120B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52" name="Text Box 54">
              <a:extLst>
                <a:ext uri="{FF2B5EF4-FFF2-40B4-BE49-F238E27FC236}">
                  <a16:creationId xmlns:a16="http://schemas.microsoft.com/office/drawing/2014/main" id="{F1F75E21-4D2A-4830-9793-32C9D0287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57" name="Rectangle 144">
            <a:extLst>
              <a:ext uri="{FF2B5EF4-FFF2-40B4-BE49-F238E27FC236}">
                <a16:creationId xmlns:a16="http://schemas.microsoft.com/office/drawing/2014/main" id="{47A7340C-8364-4248-B3EA-179C63DE4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289" y="223968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Орел-Изумруд</a:t>
            </a:r>
            <a:r>
              <a:rPr lang="ru-RU" altLang="ru-RU" sz="900" dirty="0">
                <a:latin typeface="Arial" charset="0"/>
              </a:rPr>
              <a:t> </a:t>
            </a:r>
          </a:p>
        </p:txBody>
      </p:sp>
      <p:sp>
        <p:nvSpPr>
          <p:cNvPr id="58" name="Rectangle 144">
            <a:extLst>
              <a:ext uri="{FF2B5EF4-FFF2-40B4-BE49-F238E27FC236}">
                <a16:creationId xmlns:a16="http://schemas.microsoft.com/office/drawing/2014/main" id="{B46B7FD3-41E7-4694-B4C9-E8BEC4CA9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091" y="440905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Лесное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9" name="Rectangle 144">
            <a:extLst>
              <a:ext uri="{FF2B5EF4-FFF2-40B4-BE49-F238E27FC236}">
                <a16:creationId xmlns:a16="http://schemas.microsoft.com/office/drawing/2014/main" id="{A548F40D-F846-4619-BF23-38F29711E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222" y="251327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Каткова Щель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0" name="Rectangle 144">
            <a:extLst>
              <a:ext uri="{FF2B5EF4-FFF2-40B4-BE49-F238E27FC236}">
                <a16:creationId xmlns:a16="http://schemas.microsoft.com/office/drawing/2014/main" id="{1D26D451-1861-414B-A747-5626A715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010" y="4521507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Казачий Брод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" name="Rectangle 144">
            <a:extLst>
              <a:ext uri="{FF2B5EF4-FFF2-40B4-BE49-F238E27FC236}">
                <a16:creationId xmlns:a16="http://schemas.microsoft.com/office/drawing/2014/main" id="{0B67C2A1-EFCE-4505-99B2-75A002A0C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043" y="289894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Галицыно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2" name="Rectangle 144">
            <a:extLst>
              <a:ext uri="{FF2B5EF4-FFF2-40B4-BE49-F238E27FC236}">
                <a16:creationId xmlns:a16="http://schemas.microsoft.com/office/drawing/2014/main" id="{81BB0BDA-8CAF-41F2-9459-97F751E9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292" y="4046222"/>
            <a:ext cx="1266604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Верхнениеолаевское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3" name="Rectangle 144">
            <a:extLst>
              <a:ext uri="{FF2B5EF4-FFF2-40B4-BE49-F238E27FC236}">
                <a16:creationId xmlns:a16="http://schemas.microsoft.com/office/drawing/2014/main" id="{1BD4C520-771F-4AA0-8735-00ED306A3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836" y="321158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Верхний Буу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4" name="Rectangle 144">
            <a:extLst>
              <a:ext uri="{FF2B5EF4-FFF2-40B4-BE49-F238E27FC236}">
                <a16:creationId xmlns:a16="http://schemas.microsoft.com/office/drawing/2014/main" id="{DDA9941A-0BFA-4138-9FA5-E41A529D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975" y="3730206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Верхневеселое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5" name="Rectangle 144">
            <a:extLst>
              <a:ext uri="{FF2B5EF4-FFF2-40B4-BE49-F238E27FC236}">
                <a16:creationId xmlns:a16="http://schemas.microsoft.com/office/drawing/2014/main" id="{37C9A781-9069-44BE-9CC8-6E8EA29B9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499" y="343823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Бестужевское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67" name="Object 565">
            <a:extLst>
              <a:ext uri="{FF2B5EF4-FFF2-40B4-BE49-F238E27FC236}">
                <a16:creationId xmlns:a16="http://schemas.microsoft.com/office/drawing/2014/main" id="{3704B10B-FCE8-4792-A3DD-39A6A91C0C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955948"/>
              </p:ext>
            </p:extLst>
          </p:nvPr>
        </p:nvGraphicFramePr>
        <p:xfrm>
          <a:off x="4088983" y="3644986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0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983" y="3644986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565">
            <a:extLst>
              <a:ext uri="{FF2B5EF4-FFF2-40B4-BE49-F238E27FC236}">
                <a16:creationId xmlns:a16="http://schemas.microsoft.com/office/drawing/2014/main" id="{28939B33-044F-4CFD-AFDA-A828B30FA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167153"/>
              </p:ext>
            </p:extLst>
          </p:nvPr>
        </p:nvGraphicFramePr>
        <p:xfrm>
          <a:off x="3990444" y="3094107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1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444" y="3094107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565">
            <a:extLst>
              <a:ext uri="{FF2B5EF4-FFF2-40B4-BE49-F238E27FC236}">
                <a16:creationId xmlns:a16="http://schemas.microsoft.com/office/drawing/2014/main" id="{A7837D0D-33E4-4168-819C-E732F14678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288111"/>
              </p:ext>
            </p:extLst>
          </p:nvPr>
        </p:nvGraphicFramePr>
        <p:xfrm>
          <a:off x="2779265" y="295040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2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265" y="295040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565">
            <a:extLst>
              <a:ext uri="{FF2B5EF4-FFF2-40B4-BE49-F238E27FC236}">
                <a16:creationId xmlns:a16="http://schemas.microsoft.com/office/drawing/2014/main" id="{E97898A3-30B9-49CF-A96C-112F5E7C01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449325"/>
              </p:ext>
            </p:extLst>
          </p:nvPr>
        </p:nvGraphicFramePr>
        <p:xfrm>
          <a:off x="2956816" y="218970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3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816" y="218970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65">
            <a:extLst>
              <a:ext uri="{FF2B5EF4-FFF2-40B4-BE49-F238E27FC236}">
                <a16:creationId xmlns:a16="http://schemas.microsoft.com/office/drawing/2014/main" id="{E520CE88-2BED-473E-9251-7A255369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19538"/>
              </p:ext>
            </p:extLst>
          </p:nvPr>
        </p:nvGraphicFramePr>
        <p:xfrm>
          <a:off x="4326254" y="467539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4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6254" y="467539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65">
            <a:extLst>
              <a:ext uri="{FF2B5EF4-FFF2-40B4-BE49-F238E27FC236}">
                <a16:creationId xmlns:a16="http://schemas.microsoft.com/office/drawing/2014/main" id="{59715151-249E-49EF-9F47-2B2FBD5AD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487378"/>
              </p:ext>
            </p:extLst>
          </p:nvPr>
        </p:nvGraphicFramePr>
        <p:xfrm>
          <a:off x="5175629" y="457041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5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629" y="457041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565">
            <a:extLst>
              <a:ext uri="{FF2B5EF4-FFF2-40B4-BE49-F238E27FC236}">
                <a16:creationId xmlns:a16="http://schemas.microsoft.com/office/drawing/2014/main" id="{C16212A8-7AFD-4C74-9224-2A955E315F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089811"/>
              </p:ext>
            </p:extLst>
          </p:nvPr>
        </p:nvGraphicFramePr>
        <p:xfrm>
          <a:off x="2684856" y="202182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6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856" y="202182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397">
            <a:extLst>
              <a:ext uri="{FF2B5EF4-FFF2-40B4-BE49-F238E27FC236}">
                <a16:creationId xmlns:a16="http://schemas.microsoft.com/office/drawing/2014/main" id="{E1D3E6AB-CD31-4503-929F-5327D9A66CCF}"/>
              </a:ext>
            </a:extLst>
          </p:cNvPr>
          <p:cNvGrpSpPr>
            <a:grpSpLocks/>
          </p:cNvGrpSpPr>
          <p:nvPr/>
        </p:nvGrpSpPr>
        <p:grpSpPr bwMode="auto">
          <a:xfrm>
            <a:off x="3677010" y="3420277"/>
            <a:ext cx="255588" cy="233363"/>
            <a:chOff x="578" y="-479"/>
            <a:chExt cx="226" cy="206"/>
          </a:xfrm>
        </p:grpSpPr>
        <p:grpSp>
          <p:nvGrpSpPr>
            <p:cNvPr id="75" name="Group 48">
              <a:extLst>
                <a:ext uri="{FF2B5EF4-FFF2-40B4-BE49-F238E27FC236}">
                  <a16:creationId xmlns:a16="http://schemas.microsoft.com/office/drawing/2014/main" id="{7DA2D35F-7471-471E-8A28-5D8A46F609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78" name="Line 49">
                <a:extLst>
                  <a:ext uri="{FF2B5EF4-FFF2-40B4-BE49-F238E27FC236}">
                    <a16:creationId xmlns:a16="http://schemas.microsoft.com/office/drawing/2014/main" id="{DCDAD9F6-6A0D-4AD3-BB30-E112C935B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9" name="Line 50">
                <a:extLst>
                  <a:ext uri="{FF2B5EF4-FFF2-40B4-BE49-F238E27FC236}">
                    <a16:creationId xmlns:a16="http://schemas.microsoft.com/office/drawing/2014/main" id="{EAD1ADA8-AC83-4B97-BB1E-98A3FC66E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" name="Line 51">
                <a:extLst>
                  <a:ext uri="{FF2B5EF4-FFF2-40B4-BE49-F238E27FC236}">
                    <a16:creationId xmlns:a16="http://schemas.microsoft.com/office/drawing/2014/main" id="{4F8FDE9C-E5D6-45FA-97B0-EC57BCB6A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" name="Line 52">
                <a:extLst>
                  <a:ext uri="{FF2B5EF4-FFF2-40B4-BE49-F238E27FC236}">
                    <a16:creationId xmlns:a16="http://schemas.microsoft.com/office/drawing/2014/main" id="{80B3D7B5-42A0-40CE-89BB-0D93C00AE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8E40184B-18C0-4B16-9326-31E10F7B0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77" name="Text Box 54">
              <a:extLst>
                <a:ext uri="{FF2B5EF4-FFF2-40B4-BE49-F238E27FC236}">
                  <a16:creationId xmlns:a16="http://schemas.microsoft.com/office/drawing/2014/main" id="{AE3E848C-C638-47FE-9889-C7306115C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82" name="Group 397">
            <a:extLst>
              <a:ext uri="{FF2B5EF4-FFF2-40B4-BE49-F238E27FC236}">
                <a16:creationId xmlns:a16="http://schemas.microsoft.com/office/drawing/2014/main" id="{D8949A90-0F6D-4224-A5F7-46C105F8CB41}"/>
              </a:ext>
            </a:extLst>
          </p:cNvPr>
          <p:cNvGrpSpPr>
            <a:grpSpLocks/>
          </p:cNvGrpSpPr>
          <p:nvPr/>
        </p:nvGrpSpPr>
        <p:grpSpPr bwMode="auto">
          <a:xfrm>
            <a:off x="2588220" y="2740605"/>
            <a:ext cx="255588" cy="233363"/>
            <a:chOff x="578" y="-479"/>
            <a:chExt cx="226" cy="206"/>
          </a:xfrm>
        </p:grpSpPr>
        <p:grpSp>
          <p:nvGrpSpPr>
            <p:cNvPr id="83" name="Group 48">
              <a:extLst>
                <a:ext uri="{FF2B5EF4-FFF2-40B4-BE49-F238E27FC236}">
                  <a16:creationId xmlns:a16="http://schemas.microsoft.com/office/drawing/2014/main" id="{7296ED5F-91E3-4884-B3E7-D78E3B537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86" name="Line 49">
                <a:extLst>
                  <a:ext uri="{FF2B5EF4-FFF2-40B4-BE49-F238E27FC236}">
                    <a16:creationId xmlns:a16="http://schemas.microsoft.com/office/drawing/2014/main" id="{A86CB634-7FC3-49FF-B7E9-6235AAE53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7" name="Line 50">
                <a:extLst>
                  <a:ext uri="{FF2B5EF4-FFF2-40B4-BE49-F238E27FC236}">
                    <a16:creationId xmlns:a16="http://schemas.microsoft.com/office/drawing/2014/main" id="{9FCD8642-B443-483A-A8B8-DA42DF95B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8" name="Line 51">
                <a:extLst>
                  <a:ext uri="{FF2B5EF4-FFF2-40B4-BE49-F238E27FC236}">
                    <a16:creationId xmlns:a16="http://schemas.microsoft.com/office/drawing/2014/main" id="{1EA7FA77-9041-402B-A538-C2F7D7CF6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Line 52">
                <a:extLst>
                  <a:ext uri="{FF2B5EF4-FFF2-40B4-BE49-F238E27FC236}">
                    <a16:creationId xmlns:a16="http://schemas.microsoft.com/office/drawing/2014/main" id="{5A6224B4-FC79-4EBA-B2B4-EC8B59D20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403B56C3-5B7C-4D8B-AD43-81B777107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85" name="Text Box 54">
              <a:extLst>
                <a:ext uri="{FF2B5EF4-FFF2-40B4-BE49-F238E27FC236}">
                  <a16:creationId xmlns:a16="http://schemas.microsoft.com/office/drawing/2014/main" id="{2134FDFA-D789-453E-A838-A2CE6BB01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90" name="Group 397">
            <a:extLst>
              <a:ext uri="{FF2B5EF4-FFF2-40B4-BE49-F238E27FC236}">
                <a16:creationId xmlns:a16="http://schemas.microsoft.com/office/drawing/2014/main" id="{A321F298-502A-448D-94B8-7CA3BF1869F7}"/>
              </a:ext>
            </a:extLst>
          </p:cNvPr>
          <p:cNvGrpSpPr>
            <a:grpSpLocks/>
          </p:cNvGrpSpPr>
          <p:nvPr/>
        </p:nvGrpSpPr>
        <p:grpSpPr bwMode="auto">
          <a:xfrm>
            <a:off x="1982197" y="1844824"/>
            <a:ext cx="255588" cy="233363"/>
            <a:chOff x="578" y="-479"/>
            <a:chExt cx="226" cy="206"/>
          </a:xfrm>
        </p:grpSpPr>
        <p:grpSp>
          <p:nvGrpSpPr>
            <p:cNvPr id="91" name="Group 48">
              <a:extLst>
                <a:ext uri="{FF2B5EF4-FFF2-40B4-BE49-F238E27FC236}">
                  <a16:creationId xmlns:a16="http://schemas.microsoft.com/office/drawing/2014/main" id="{24E9EC30-2060-4F0B-84B5-9B736B8F61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94" name="Line 49">
                <a:extLst>
                  <a:ext uri="{FF2B5EF4-FFF2-40B4-BE49-F238E27FC236}">
                    <a16:creationId xmlns:a16="http://schemas.microsoft.com/office/drawing/2014/main" id="{BA204E3B-8959-4E9A-A61F-9895D6E471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5" name="Line 50">
                <a:extLst>
                  <a:ext uri="{FF2B5EF4-FFF2-40B4-BE49-F238E27FC236}">
                    <a16:creationId xmlns:a16="http://schemas.microsoft.com/office/drawing/2014/main" id="{4F23D35A-714D-4FEC-8EC1-C228D44FC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6" name="Line 51">
                <a:extLst>
                  <a:ext uri="{FF2B5EF4-FFF2-40B4-BE49-F238E27FC236}">
                    <a16:creationId xmlns:a16="http://schemas.microsoft.com/office/drawing/2014/main" id="{B7FA136B-0D7F-41A1-8186-C04D2B839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Line 52">
                <a:extLst>
                  <a:ext uri="{FF2B5EF4-FFF2-40B4-BE49-F238E27FC236}">
                    <a16:creationId xmlns:a16="http://schemas.microsoft.com/office/drawing/2014/main" id="{D4C86D8F-0082-4FBE-B82B-BB9DB9F84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139EA218-DEFF-4B82-995F-97D577F6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93" name="Text Box 54">
              <a:extLst>
                <a:ext uri="{FF2B5EF4-FFF2-40B4-BE49-F238E27FC236}">
                  <a16:creationId xmlns:a16="http://schemas.microsoft.com/office/drawing/2014/main" id="{6C2E2F3E-A2DF-4FA9-A8BC-68B2C1DA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98" name="Group 397">
            <a:extLst>
              <a:ext uri="{FF2B5EF4-FFF2-40B4-BE49-F238E27FC236}">
                <a16:creationId xmlns:a16="http://schemas.microsoft.com/office/drawing/2014/main" id="{C6D173D5-F048-4C68-8AF2-BE4A37F2BA4E}"/>
              </a:ext>
            </a:extLst>
          </p:cNvPr>
          <p:cNvGrpSpPr>
            <a:grpSpLocks/>
          </p:cNvGrpSpPr>
          <p:nvPr/>
        </p:nvGrpSpPr>
        <p:grpSpPr bwMode="auto">
          <a:xfrm>
            <a:off x="5309319" y="5006545"/>
            <a:ext cx="255588" cy="233363"/>
            <a:chOff x="578" y="-479"/>
            <a:chExt cx="226" cy="206"/>
          </a:xfrm>
        </p:grpSpPr>
        <p:grpSp>
          <p:nvGrpSpPr>
            <p:cNvPr id="99" name="Group 48">
              <a:extLst>
                <a:ext uri="{FF2B5EF4-FFF2-40B4-BE49-F238E27FC236}">
                  <a16:creationId xmlns:a16="http://schemas.microsoft.com/office/drawing/2014/main" id="{A9ACA19D-580B-4B64-A2D6-F228F0024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02" name="Line 49">
                <a:extLst>
                  <a:ext uri="{FF2B5EF4-FFF2-40B4-BE49-F238E27FC236}">
                    <a16:creationId xmlns:a16="http://schemas.microsoft.com/office/drawing/2014/main" id="{986E2FA6-BD46-4A74-A710-8DC47AF7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Line 50">
                <a:extLst>
                  <a:ext uri="{FF2B5EF4-FFF2-40B4-BE49-F238E27FC236}">
                    <a16:creationId xmlns:a16="http://schemas.microsoft.com/office/drawing/2014/main" id="{ACC9119B-8154-4FAA-936F-7D4D06670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Line 51">
                <a:extLst>
                  <a:ext uri="{FF2B5EF4-FFF2-40B4-BE49-F238E27FC236}">
                    <a16:creationId xmlns:a16="http://schemas.microsoft.com/office/drawing/2014/main" id="{8619336D-F8A6-4C16-8A79-3D5A155C9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Line 52">
                <a:extLst>
                  <a:ext uri="{FF2B5EF4-FFF2-40B4-BE49-F238E27FC236}">
                    <a16:creationId xmlns:a16="http://schemas.microsoft.com/office/drawing/2014/main" id="{8B293D54-B724-4266-B42D-3DEB39C17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0" name="Freeform 53">
              <a:extLst>
                <a:ext uri="{FF2B5EF4-FFF2-40B4-BE49-F238E27FC236}">
                  <a16:creationId xmlns:a16="http://schemas.microsoft.com/office/drawing/2014/main" id="{8BF4B693-D440-4938-A9C9-41E7F246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1" name="Text Box 54">
              <a:extLst>
                <a:ext uri="{FF2B5EF4-FFF2-40B4-BE49-F238E27FC236}">
                  <a16:creationId xmlns:a16="http://schemas.microsoft.com/office/drawing/2014/main" id="{5BFB2818-B3CD-4953-B4B1-44D595C1C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06" name="Group 397">
            <a:extLst>
              <a:ext uri="{FF2B5EF4-FFF2-40B4-BE49-F238E27FC236}">
                <a16:creationId xmlns:a16="http://schemas.microsoft.com/office/drawing/2014/main" id="{8AE30666-C718-44D1-998C-DE665A644F87}"/>
              </a:ext>
            </a:extLst>
          </p:cNvPr>
          <p:cNvGrpSpPr>
            <a:grpSpLocks/>
          </p:cNvGrpSpPr>
          <p:nvPr/>
        </p:nvGrpSpPr>
        <p:grpSpPr bwMode="auto">
          <a:xfrm>
            <a:off x="5013089" y="5349511"/>
            <a:ext cx="255588" cy="233363"/>
            <a:chOff x="578" y="-479"/>
            <a:chExt cx="226" cy="206"/>
          </a:xfrm>
        </p:grpSpPr>
        <p:grpSp>
          <p:nvGrpSpPr>
            <p:cNvPr id="107" name="Group 48">
              <a:extLst>
                <a:ext uri="{FF2B5EF4-FFF2-40B4-BE49-F238E27FC236}">
                  <a16:creationId xmlns:a16="http://schemas.microsoft.com/office/drawing/2014/main" id="{DC7B4F07-F46A-4BA1-A225-6A6D75215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0" name="Line 49">
                <a:extLst>
                  <a:ext uri="{FF2B5EF4-FFF2-40B4-BE49-F238E27FC236}">
                    <a16:creationId xmlns:a16="http://schemas.microsoft.com/office/drawing/2014/main" id="{8E3E8F32-8DE6-4ED4-8BCB-A4AB810FF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" name="Line 50">
                <a:extLst>
                  <a:ext uri="{FF2B5EF4-FFF2-40B4-BE49-F238E27FC236}">
                    <a16:creationId xmlns:a16="http://schemas.microsoft.com/office/drawing/2014/main" id="{EB188213-E0E3-4926-9B73-06AF67279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" name="Line 51">
                <a:extLst>
                  <a:ext uri="{FF2B5EF4-FFF2-40B4-BE49-F238E27FC236}">
                    <a16:creationId xmlns:a16="http://schemas.microsoft.com/office/drawing/2014/main" id="{F6ED12B5-61D4-4200-8637-B6A494F21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" name="Line 52">
                <a:extLst>
                  <a:ext uri="{FF2B5EF4-FFF2-40B4-BE49-F238E27FC236}">
                    <a16:creationId xmlns:a16="http://schemas.microsoft.com/office/drawing/2014/main" id="{4CE678A9-F25B-4A31-87F5-D7E35340F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8" name="Freeform 53">
              <a:extLst>
                <a:ext uri="{FF2B5EF4-FFF2-40B4-BE49-F238E27FC236}">
                  <a16:creationId xmlns:a16="http://schemas.microsoft.com/office/drawing/2014/main" id="{D8E37E72-233A-42F8-961B-3F9297B99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9" name="Text Box 54">
              <a:extLst>
                <a:ext uri="{FF2B5EF4-FFF2-40B4-BE49-F238E27FC236}">
                  <a16:creationId xmlns:a16="http://schemas.microsoft.com/office/drawing/2014/main" id="{0DED5A8A-609E-4F80-AAA2-F5C12644B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4" name="Group 397">
            <a:extLst>
              <a:ext uri="{FF2B5EF4-FFF2-40B4-BE49-F238E27FC236}">
                <a16:creationId xmlns:a16="http://schemas.microsoft.com/office/drawing/2014/main" id="{65D45B2F-62A2-44FB-8099-618BBA7A392F}"/>
              </a:ext>
            </a:extLst>
          </p:cNvPr>
          <p:cNvGrpSpPr>
            <a:grpSpLocks/>
          </p:cNvGrpSpPr>
          <p:nvPr/>
        </p:nvGrpSpPr>
        <p:grpSpPr bwMode="auto">
          <a:xfrm>
            <a:off x="4682906" y="4416003"/>
            <a:ext cx="255588" cy="233363"/>
            <a:chOff x="578" y="-479"/>
            <a:chExt cx="226" cy="206"/>
          </a:xfrm>
        </p:grpSpPr>
        <p:grpSp>
          <p:nvGrpSpPr>
            <p:cNvPr id="115" name="Group 48">
              <a:extLst>
                <a:ext uri="{FF2B5EF4-FFF2-40B4-BE49-F238E27FC236}">
                  <a16:creationId xmlns:a16="http://schemas.microsoft.com/office/drawing/2014/main" id="{9D05C83D-721B-4482-8E19-145BC33CFF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8" name="Line 49">
                <a:extLst>
                  <a:ext uri="{FF2B5EF4-FFF2-40B4-BE49-F238E27FC236}">
                    <a16:creationId xmlns:a16="http://schemas.microsoft.com/office/drawing/2014/main" id="{C4F44453-5268-41A8-BF39-0C9A637AA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Line 50">
                <a:extLst>
                  <a:ext uri="{FF2B5EF4-FFF2-40B4-BE49-F238E27FC236}">
                    <a16:creationId xmlns:a16="http://schemas.microsoft.com/office/drawing/2014/main" id="{6657434D-F2E4-4743-A8DE-A4E0E2983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0" name="Line 51">
                <a:extLst>
                  <a:ext uri="{FF2B5EF4-FFF2-40B4-BE49-F238E27FC236}">
                    <a16:creationId xmlns:a16="http://schemas.microsoft.com/office/drawing/2014/main" id="{AEE08CA2-107A-4FC6-8CAD-484070770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1" name="Line 52">
                <a:extLst>
                  <a:ext uri="{FF2B5EF4-FFF2-40B4-BE49-F238E27FC236}">
                    <a16:creationId xmlns:a16="http://schemas.microsoft.com/office/drawing/2014/main" id="{D3A4E83F-0851-492D-85F9-1CCE611D9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6" name="Freeform 53">
              <a:extLst>
                <a:ext uri="{FF2B5EF4-FFF2-40B4-BE49-F238E27FC236}">
                  <a16:creationId xmlns:a16="http://schemas.microsoft.com/office/drawing/2014/main" id="{57E5B3D5-A6F1-4CCB-BEA2-E5E66AE79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7" name="Text Box 54">
              <a:extLst>
                <a:ext uri="{FF2B5EF4-FFF2-40B4-BE49-F238E27FC236}">
                  <a16:creationId xmlns:a16="http://schemas.microsoft.com/office/drawing/2014/main" id="{49EBBE54-6E81-47CB-8868-5331D3C2C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" name="Group 397">
            <a:extLst>
              <a:ext uri="{FF2B5EF4-FFF2-40B4-BE49-F238E27FC236}">
                <a16:creationId xmlns:a16="http://schemas.microsoft.com/office/drawing/2014/main" id="{81ABDF00-E53E-4B65-9B11-BCE1D1FD08F3}"/>
              </a:ext>
            </a:extLst>
          </p:cNvPr>
          <p:cNvGrpSpPr>
            <a:grpSpLocks/>
          </p:cNvGrpSpPr>
          <p:nvPr/>
        </p:nvGrpSpPr>
        <p:grpSpPr bwMode="auto">
          <a:xfrm>
            <a:off x="4820796" y="4878397"/>
            <a:ext cx="255588" cy="233363"/>
            <a:chOff x="578" y="-479"/>
            <a:chExt cx="226" cy="206"/>
          </a:xfrm>
        </p:grpSpPr>
        <p:grpSp>
          <p:nvGrpSpPr>
            <p:cNvPr id="123" name="Group 48">
              <a:extLst>
                <a:ext uri="{FF2B5EF4-FFF2-40B4-BE49-F238E27FC236}">
                  <a16:creationId xmlns:a16="http://schemas.microsoft.com/office/drawing/2014/main" id="{033C9D68-DC33-40E3-A565-175478399F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6" name="Line 49">
                <a:extLst>
                  <a:ext uri="{FF2B5EF4-FFF2-40B4-BE49-F238E27FC236}">
                    <a16:creationId xmlns:a16="http://schemas.microsoft.com/office/drawing/2014/main" id="{1F78176F-59D3-445E-8445-3FE1E1FA3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Line 50">
                <a:extLst>
                  <a:ext uri="{FF2B5EF4-FFF2-40B4-BE49-F238E27FC236}">
                    <a16:creationId xmlns:a16="http://schemas.microsoft.com/office/drawing/2014/main" id="{8541649C-8211-46A0-B6FF-984D414EF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" name="Line 51">
                <a:extLst>
                  <a:ext uri="{FF2B5EF4-FFF2-40B4-BE49-F238E27FC236}">
                    <a16:creationId xmlns:a16="http://schemas.microsoft.com/office/drawing/2014/main" id="{32880C44-E8D8-45D8-B6C4-C5196C040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9" name="Line 52">
                <a:extLst>
                  <a:ext uri="{FF2B5EF4-FFF2-40B4-BE49-F238E27FC236}">
                    <a16:creationId xmlns:a16="http://schemas.microsoft.com/office/drawing/2014/main" id="{429A75E4-28C3-4D64-B5B6-6500D7A4C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712D35EF-CE17-4325-A7A1-DF6B2FC8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5" name="Text Box 54">
              <a:extLst>
                <a:ext uri="{FF2B5EF4-FFF2-40B4-BE49-F238E27FC236}">
                  <a16:creationId xmlns:a16="http://schemas.microsoft.com/office/drawing/2014/main" id="{7FD142A9-34CB-406A-AF62-7821DC3C3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" name="Oval 110">
            <a:extLst>
              <a:ext uri="{FF2B5EF4-FFF2-40B4-BE49-F238E27FC236}">
                <a16:creationId xmlns:a16="http://schemas.microsoft.com/office/drawing/2014/main" id="{27DBA7DC-5FAD-48A6-8843-87DC2F4B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0DB3E3F9-A18F-44DD-B32A-C4997B066ED2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-1" y="4390677"/>
            <a:ext cx="2930524" cy="2467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7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8303</TotalTime>
  <Words>1491</Words>
  <Application>Microsoft Office PowerPoint</Application>
  <PresentationFormat>Экран (4:3)</PresentationFormat>
  <Paragraphs>342</Paragraphs>
  <Slides>10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MS Mincho</vt:lpstr>
      <vt:lpstr>Times New Roman</vt:lpstr>
      <vt:lpstr>Тема Office</vt:lpstr>
      <vt:lpstr>Clip</vt:lpstr>
      <vt:lpstr>Document</vt:lpstr>
      <vt:lpstr>Презентация PowerPoint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1200</cp:revision>
  <cp:lastPrinted>2023-08-24T02:55:12Z</cp:lastPrinted>
  <dcterms:created xsi:type="dcterms:W3CDTF">2020-10-14T14:17:55Z</dcterms:created>
  <dcterms:modified xsi:type="dcterms:W3CDTF">2023-08-24T13:49:13Z</dcterms:modified>
</cp:coreProperties>
</file>